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6" r:id="rId4"/>
    <p:sldId id="33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EEEF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2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224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316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Ansoff Matrix for PowerPoint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4F8D49-5E60-4A6F-9F12-E00109EFA2F6}"/>
              </a:ext>
            </a:extLst>
          </p:cNvPr>
          <p:cNvSpPr/>
          <p:nvPr/>
        </p:nvSpPr>
        <p:spPr>
          <a:xfrm>
            <a:off x="7019527" y="1882335"/>
            <a:ext cx="4334273" cy="877163"/>
          </a:xfrm>
          <a:prstGeom prst="rect">
            <a:avLst/>
          </a:prstGeom>
          <a:solidFill>
            <a:schemeClr val="tx1">
              <a:lumMod val="20000"/>
              <a:lumOff val="80000"/>
              <a:alpha val="40000"/>
            </a:schemeClr>
          </a:solidFill>
        </p:spPr>
        <p:txBody>
          <a:bodyPr wrap="square" lIns="182880" tIns="91440" rIns="182880" bIns="91440">
            <a:spAutoFit/>
          </a:bodyPr>
          <a:lstStyle/>
          <a:p>
            <a:pPr>
              <a:lnSpc>
                <a:spcPts val="1800"/>
              </a:lnSpc>
              <a:spcAft>
                <a:spcPts val="1800"/>
              </a:spcAft>
            </a:pPr>
            <a:r>
              <a:rPr lang="en-US">
                <a:solidFill>
                  <a:schemeClr val="tx1">
                    <a:lumMod val="75000"/>
                  </a:schemeClr>
                </a:solidFill>
              </a:rPr>
              <a:t>Lorem ipsum dolor sit amet, suscipit cursus quisque faucibus vulputate tempor, sit praesent neque dolorem augue.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8E31DF-DDFC-4500-8915-E3077B5B1B43}"/>
              </a:ext>
            </a:extLst>
          </p:cNvPr>
          <p:cNvSpPr/>
          <p:nvPr/>
        </p:nvSpPr>
        <p:spPr>
          <a:xfrm>
            <a:off x="7019526" y="2958099"/>
            <a:ext cx="4334273" cy="877163"/>
          </a:xfrm>
          <a:prstGeom prst="rect">
            <a:avLst/>
          </a:prstGeom>
          <a:solidFill>
            <a:schemeClr val="tx1">
              <a:lumMod val="20000"/>
              <a:lumOff val="80000"/>
              <a:alpha val="40000"/>
            </a:schemeClr>
          </a:solidFill>
        </p:spPr>
        <p:txBody>
          <a:bodyPr wrap="square" lIns="182880" tIns="91440" rIns="182880" bIns="91440">
            <a:spAutoFit/>
          </a:bodyPr>
          <a:lstStyle/>
          <a:p>
            <a:pPr>
              <a:lnSpc>
                <a:spcPts val="1800"/>
              </a:lnSpc>
              <a:spcAft>
                <a:spcPts val="1800"/>
              </a:spcAft>
            </a:pPr>
            <a:r>
              <a:rPr lang="en-US">
                <a:solidFill>
                  <a:schemeClr val="tx1">
                    <a:lumMod val="75000"/>
                  </a:schemeClr>
                </a:solidFill>
              </a:rPr>
              <a:t>Lorem ipsum dolor sit amet, suscipit cursus quisque faucibus vulputate tempor, sit praesent neque dolorem augue.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BABDEF-B364-4BD3-B688-D2C4E4BAFF4C}"/>
              </a:ext>
            </a:extLst>
          </p:cNvPr>
          <p:cNvSpPr/>
          <p:nvPr/>
        </p:nvSpPr>
        <p:spPr>
          <a:xfrm>
            <a:off x="7019526" y="4033863"/>
            <a:ext cx="4334273" cy="877163"/>
          </a:xfrm>
          <a:prstGeom prst="rect">
            <a:avLst/>
          </a:prstGeom>
          <a:solidFill>
            <a:schemeClr val="tx1">
              <a:lumMod val="20000"/>
              <a:lumOff val="80000"/>
              <a:alpha val="40000"/>
            </a:schemeClr>
          </a:solidFill>
        </p:spPr>
        <p:txBody>
          <a:bodyPr wrap="square" lIns="182880" tIns="91440" rIns="182880" bIns="91440">
            <a:spAutoFit/>
          </a:bodyPr>
          <a:lstStyle/>
          <a:p>
            <a:pPr>
              <a:lnSpc>
                <a:spcPts val="1800"/>
              </a:lnSpc>
              <a:spcAft>
                <a:spcPts val="1800"/>
              </a:spcAft>
            </a:pPr>
            <a:r>
              <a:rPr lang="en-US">
                <a:solidFill>
                  <a:schemeClr val="tx1">
                    <a:lumMod val="75000"/>
                  </a:schemeClr>
                </a:solidFill>
              </a:rPr>
              <a:t>Lorem ipsum dolor sit amet, suscipit cursus quisque faucibus vulputate tempor, sit praesent neque dolorem augue.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65ABE-228A-4099-9CAE-332178473929}"/>
              </a:ext>
            </a:extLst>
          </p:cNvPr>
          <p:cNvSpPr/>
          <p:nvPr/>
        </p:nvSpPr>
        <p:spPr>
          <a:xfrm>
            <a:off x="7031303" y="5109628"/>
            <a:ext cx="4334273" cy="877163"/>
          </a:xfrm>
          <a:prstGeom prst="rect">
            <a:avLst/>
          </a:prstGeom>
          <a:solidFill>
            <a:schemeClr val="tx1">
              <a:lumMod val="20000"/>
              <a:lumOff val="80000"/>
              <a:alpha val="40000"/>
            </a:schemeClr>
          </a:solidFill>
        </p:spPr>
        <p:txBody>
          <a:bodyPr wrap="square" lIns="182880" tIns="91440" rIns="182880" bIns="91440">
            <a:spAutoFit/>
          </a:bodyPr>
          <a:lstStyle/>
          <a:p>
            <a:pPr>
              <a:lnSpc>
                <a:spcPts val="1800"/>
              </a:lnSpc>
              <a:spcAft>
                <a:spcPts val="1800"/>
              </a:spcAft>
            </a:pPr>
            <a:r>
              <a:rPr lang="en-US">
                <a:solidFill>
                  <a:schemeClr val="tx1">
                    <a:lumMod val="75000"/>
                  </a:schemeClr>
                </a:solidFill>
              </a:rPr>
              <a:t>Lorem ipsum dolor sit amet, suscipit cursus quisque faucibus vulputate tempor, sit praesent neque dolorem augue.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AF308-569D-48A9-8A6C-2763965CF1AC}"/>
              </a:ext>
            </a:extLst>
          </p:cNvPr>
          <p:cNvSpPr/>
          <p:nvPr/>
        </p:nvSpPr>
        <p:spPr>
          <a:xfrm>
            <a:off x="1371708" y="1863716"/>
            <a:ext cx="2052828" cy="2052228"/>
          </a:xfrm>
          <a:prstGeom prst="rect">
            <a:avLst/>
          </a:prstGeom>
          <a:solidFill>
            <a:schemeClr val="accent3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/>
              <a:t>Market Penetration Strategy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795138-E7FC-4D9E-AA3D-3198EB530A7C}"/>
              </a:ext>
            </a:extLst>
          </p:cNvPr>
          <p:cNvSpPr/>
          <p:nvPr/>
        </p:nvSpPr>
        <p:spPr>
          <a:xfrm>
            <a:off x="1371708" y="3915944"/>
            <a:ext cx="2052828" cy="2052228"/>
          </a:xfrm>
          <a:prstGeom prst="rect">
            <a:avLst/>
          </a:prstGeom>
          <a:solidFill>
            <a:schemeClr val="tx2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/>
              <a:t>Market Development strategy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033047-ABB0-4B68-89B1-30249D64C16E}"/>
              </a:ext>
            </a:extLst>
          </p:cNvPr>
          <p:cNvSpPr/>
          <p:nvPr/>
        </p:nvSpPr>
        <p:spPr>
          <a:xfrm>
            <a:off x="3424536" y="1863716"/>
            <a:ext cx="2052828" cy="2052228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>
                <a:solidFill>
                  <a:schemeClr val="bg1"/>
                </a:solidFill>
              </a:rPr>
              <a:t>Product Development Strategy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3A125D-89E6-4E88-B72D-B69E95A1392E}"/>
              </a:ext>
            </a:extLst>
          </p:cNvPr>
          <p:cNvSpPr/>
          <p:nvPr/>
        </p:nvSpPr>
        <p:spPr>
          <a:xfrm>
            <a:off x="3424536" y="3915944"/>
            <a:ext cx="2052828" cy="2052228"/>
          </a:xfrm>
          <a:prstGeom prst="rect">
            <a:avLst/>
          </a:prstGeom>
          <a:solidFill>
            <a:schemeClr val="accent2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/>
              <a:t>Diversification strategy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73879A0-B3FF-40C0-8FA5-1E6FA8205CCF}"/>
              </a:ext>
            </a:extLst>
          </p:cNvPr>
          <p:cNvSpPr txBox="1"/>
          <p:nvPr/>
        </p:nvSpPr>
        <p:spPr>
          <a:xfrm>
            <a:off x="2648428" y="1096411"/>
            <a:ext cx="1552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algn="ctr">
              <a:defRPr sz="2400" cap="all"/>
            </a:lvl1pPr>
          </a:lstStyle>
          <a:p>
            <a:r>
              <a:rPr lang="en-US">
                <a:solidFill>
                  <a:schemeClr val="tx2"/>
                </a:solidFill>
              </a:rPr>
              <a:t>Products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E26DE7-0D49-4157-8E09-7F875299542D}"/>
              </a:ext>
            </a:extLst>
          </p:cNvPr>
          <p:cNvSpPr txBox="1"/>
          <p:nvPr/>
        </p:nvSpPr>
        <p:spPr>
          <a:xfrm rot="16200000">
            <a:off x="91218" y="3685113"/>
            <a:ext cx="1393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cap="all">
                <a:solidFill>
                  <a:schemeClr val="tx2"/>
                </a:solidFill>
              </a:rPr>
              <a:t>Markets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0A973FD-5CAB-4C92-AB9D-1616E047AE21}"/>
              </a:ext>
            </a:extLst>
          </p:cNvPr>
          <p:cNvGrpSpPr/>
          <p:nvPr/>
        </p:nvGrpSpPr>
        <p:grpSpPr>
          <a:xfrm>
            <a:off x="1990228" y="1543467"/>
            <a:ext cx="2750040" cy="338554"/>
            <a:chOff x="1990228" y="1755903"/>
            <a:chExt cx="2750040" cy="33855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53D89E4-D12E-4248-976D-F83DE281DE88}"/>
                </a:ext>
              </a:extLst>
            </p:cNvPr>
            <p:cNvSpPr txBox="1"/>
            <p:nvPr/>
          </p:nvSpPr>
          <p:spPr>
            <a:xfrm>
              <a:off x="1990228" y="1755903"/>
              <a:ext cx="81714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>
                  <a:solidFill>
                    <a:schemeClr val="bg1">
                      <a:lumMod val="65000"/>
                    </a:schemeClr>
                  </a:solidFill>
                </a:rPr>
                <a:t>Existing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018BCE8-FFE1-4D2B-A800-7922154CEB3D}"/>
                </a:ext>
              </a:extLst>
            </p:cNvPr>
            <p:cNvSpPr txBox="1"/>
            <p:nvPr/>
          </p:nvSpPr>
          <p:spPr>
            <a:xfrm>
              <a:off x="4173510" y="1755903"/>
              <a:ext cx="56675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>
                  <a:solidFill>
                    <a:schemeClr val="bg1">
                      <a:lumMod val="65000"/>
                    </a:schemeClr>
                  </a:solidFill>
                </a:rPr>
                <a:t>New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C2D830C2-A556-4462-9934-0653A1AC66D7}"/>
              </a:ext>
            </a:extLst>
          </p:cNvPr>
          <p:cNvSpPr txBox="1"/>
          <p:nvPr/>
        </p:nvSpPr>
        <p:spPr>
          <a:xfrm rot="16200000">
            <a:off x="904679" y="4766688"/>
            <a:ext cx="566758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>
                <a:solidFill>
                  <a:schemeClr val="bg1">
                    <a:lumMod val="65000"/>
                  </a:schemeClr>
                </a:solidFill>
              </a:rPr>
              <a:t>New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441355B-CD1C-48A6-B64B-BEDE5B019514}"/>
              </a:ext>
            </a:extLst>
          </p:cNvPr>
          <p:cNvSpPr txBox="1"/>
          <p:nvPr/>
        </p:nvSpPr>
        <p:spPr>
          <a:xfrm rot="16200000">
            <a:off x="779485" y="2708600"/>
            <a:ext cx="817148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>
                <a:solidFill>
                  <a:schemeClr val="bg1">
                    <a:lumMod val="65000"/>
                  </a:schemeClr>
                </a:solidFill>
              </a:rPr>
              <a:t>Existing</a:t>
            </a:r>
          </a:p>
        </p:txBody>
      </p:sp>
      <p:pic>
        <p:nvPicPr>
          <p:cNvPr id="34" name="Graphic 33" descr="Water">
            <a:extLst>
              <a:ext uri="{FF2B5EF4-FFF2-40B4-BE49-F238E27FC236}">
                <a16:creationId xmlns:a16="http://schemas.microsoft.com/office/drawing/2014/main" id="{02232341-B886-4E45-BF26-8C401FB756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04889" y="2939480"/>
            <a:ext cx="914400" cy="914400"/>
          </a:xfrm>
          <a:prstGeom prst="rect">
            <a:avLst/>
          </a:prstGeom>
        </p:spPr>
      </p:pic>
      <p:pic>
        <p:nvPicPr>
          <p:cNvPr id="35" name="Graphic 34" descr="Water">
            <a:extLst>
              <a:ext uri="{FF2B5EF4-FFF2-40B4-BE49-F238E27FC236}">
                <a16:creationId xmlns:a16="http://schemas.microsoft.com/office/drawing/2014/main" id="{30ECADCE-6161-43F4-BC42-5A3350ECA5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04889" y="4015244"/>
            <a:ext cx="914400" cy="914400"/>
          </a:xfrm>
          <a:prstGeom prst="rect">
            <a:avLst/>
          </a:prstGeom>
        </p:spPr>
      </p:pic>
      <p:pic>
        <p:nvPicPr>
          <p:cNvPr id="36" name="Graphic 35" descr="Water">
            <a:extLst>
              <a:ext uri="{FF2B5EF4-FFF2-40B4-BE49-F238E27FC236}">
                <a16:creationId xmlns:a16="http://schemas.microsoft.com/office/drawing/2014/main" id="{6EEAF43B-6345-4FF6-B9EC-53CF8E6777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04889" y="5091009"/>
            <a:ext cx="914400" cy="914400"/>
          </a:xfrm>
          <a:prstGeom prst="rect">
            <a:avLst/>
          </a:prstGeom>
        </p:spPr>
      </p:pic>
      <p:pic>
        <p:nvPicPr>
          <p:cNvPr id="37" name="Graphic 36" descr="Water">
            <a:extLst>
              <a:ext uri="{FF2B5EF4-FFF2-40B4-BE49-F238E27FC236}">
                <a16:creationId xmlns:a16="http://schemas.microsoft.com/office/drawing/2014/main" id="{7E5BA4B7-8282-43B6-9BD8-4038FBF1A0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04889" y="186371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9843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Ansoff Matrix for PowerPoint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4F8D49-5E60-4A6F-9F12-E00109EFA2F6}"/>
              </a:ext>
            </a:extLst>
          </p:cNvPr>
          <p:cNvSpPr/>
          <p:nvPr/>
        </p:nvSpPr>
        <p:spPr>
          <a:xfrm>
            <a:off x="7019527" y="1882335"/>
            <a:ext cx="4334273" cy="877163"/>
          </a:xfrm>
          <a:prstGeom prst="rect">
            <a:avLst/>
          </a:prstGeom>
          <a:solidFill>
            <a:schemeClr val="tx1">
              <a:lumMod val="20000"/>
              <a:lumOff val="80000"/>
              <a:alpha val="50000"/>
            </a:schemeClr>
          </a:solidFill>
        </p:spPr>
        <p:txBody>
          <a:bodyPr wrap="square" lIns="182880" tIns="91440" rIns="182880" bIns="91440">
            <a:spAutoFit/>
          </a:bodyPr>
          <a:lstStyle/>
          <a:p>
            <a:pPr>
              <a:lnSpc>
                <a:spcPts val="1800"/>
              </a:lnSpc>
              <a:spcAft>
                <a:spcPts val="1800"/>
              </a:spcAft>
            </a:pPr>
            <a:r>
              <a:rPr lang="en-US">
                <a:solidFill>
                  <a:schemeClr val="tx1">
                    <a:lumMod val="75000"/>
                  </a:schemeClr>
                </a:solidFill>
              </a:rPr>
              <a:t>Lorem ipsum dolor sit amet, suscipit cursus quisque faucibus vulputate tempor, sit praesent neque dolorem augue.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8E31DF-DDFC-4500-8915-E3077B5B1B43}"/>
              </a:ext>
            </a:extLst>
          </p:cNvPr>
          <p:cNvSpPr/>
          <p:nvPr/>
        </p:nvSpPr>
        <p:spPr>
          <a:xfrm>
            <a:off x="7019526" y="2958099"/>
            <a:ext cx="4334273" cy="877163"/>
          </a:xfrm>
          <a:prstGeom prst="rect">
            <a:avLst/>
          </a:prstGeom>
          <a:solidFill>
            <a:schemeClr val="tx1">
              <a:lumMod val="20000"/>
              <a:lumOff val="80000"/>
              <a:alpha val="50000"/>
            </a:schemeClr>
          </a:solidFill>
        </p:spPr>
        <p:txBody>
          <a:bodyPr wrap="square" lIns="182880" tIns="91440" rIns="182880" bIns="91440">
            <a:spAutoFit/>
          </a:bodyPr>
          <a:lstStyle/>
          <a:p>
            <a:pPr>
              <a:lnSpc>
                <a:spcPts val="1800"/>
              </a:lnSpc>
              <a:spcAft>
                <a:spcPts val="1800"/>
              </a:spcAft>
            </a:pPr>
            <a:r>
              <a:rPr lang="en-US">
                <a:solidFill>
                  <a:schemeClr val="tx1">
                    <a:lumMod val="75000"/>
                  </a:schemeClr>
                </a:solidFill>
              </a:rPr>
              <a:t>Lorem ipsum dolor sit amet, suscipit cursus quisque faucibus vulputate tempor, sit praesent neque dolorem augue.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BABDEF-B364-4BD3-B688-D2C4E4BAFF4C}"/>
              </a:ext>
            </a:extLst>
          </p:cNvPr>
          <p:cNvSpPr/>
          <p:nvPr/>
        </p:nvSpPr>
        <p:spPr>
          <a:xfrm>
            <a:off x="7019526" y="4033863"/>
            <a:ext cx="4334273" cy="877163"/>
          </a:xfrm>
          <a:prstGeom prst="rect">
            <a:avLst/>
          </a:prstGeom>
          <a:solidFill>
            <a:schemeClr val="tx1">
              <a:lumMod val="20000"/>
              <a:lumOff val="80000"/>
              <a:alpha val="50000"/>
            </a:schemeClr>
          </a:solidFill>
        </p:spPr>
        <p:txBody>
          <a:bodyPr wrap="square" lIns="182880" tIns="91440" rIns="182880" bIns="91440">
            <a:spAutoFit/>
          </a:bodyPr>
          <a:lstStyle/>
          <a:p>
            <a:pPr>
              <a:lnSpc>
                <a:spcPts val="1800"/>
              </a:lnSpc>
              <a:spcAft>
                <a:spcPts val="1800"/>
              </a:spcAft>
            </a:pPr>
            <a:r>
              <a:rPr lang="en-US">
                <a:solidFill>
                  <a:schemeClr val="tx1">
                    <a:lumMod val="75000"/>
                  </a:schemeClr>
                </a:solidFill>
              </a:rPr>
              <a:t>Lorem ipsum dolor sit amet, suscipit cursus quisque faucibus vulputate tempor, sit praesent neque dolorem augue.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65ABE-228A-4099-9CAE-332178473929}"/>
              </a:ext>
            </a:extLst>
          </p:cNvPr>
          <p:cNvSpPr/>
          <p:nvPr/>
        </p:nvSpPr>
        <p:spPr>
          <a:xfrm>
            <a:off x="7031303" y="5109628"/>
            <a:ext cx="4334273" cy="877163"/>
          </a:xfrm>
          <a:prstGeom prst="rect">
            <a:avLst/>
          </a:prstGeom>
          <a:solidFill>
            <a:schemeClr val="tx1">
              <a:lumMod val="20000"/>
              <a:lumOff val="80000"/>
              <a:alpha val="50000"/>
            </a:schemeClr>
          </a:solidFill>
        </p:spPr>
        <p:txBody>
          <a:bodyPr wrap="square" lIns="182880" tIns="91440" rIns="182880" bIns="91440">
            <a:spAutoFit/>
          </a:bodyPr>
          <a:lstStyle/>
          <a:p>
            <a:pPr>
              <a:lnSpc>
                <a:spcPts val="1800"/>
              </a:lnSpc>
              <a:spcAft>
                <a:spcPts val="1800"/>
              </a:spcAft>
            </a:pPr>
            <a:r>
              <a:rPr lang="en-US">
                <a:solidFill>
                  <a:schemeClr val="tx1">
                    <a:lumMod val="75000"/>
                  </a:schemeClr>
                </a:solidFill>
              </a:rPr>
              <a:t>Lorem ipsum dolor sit amet, suscipit cursus quisque faucibus vulputate tempor, sit praesent neque dolorem augue.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AAF308-569D-48A9-8A6C-2763965CF1AC}"/>
              </a:ext>
            </a:extLst>
          </p:cNvPr>
          <p:cNvSpPr/>
          <p:nvPr/>
        </p:nvSpPr>
        <p:spPr>
          <a:xfrm>
            <a:off x="1371708" y="1863716"/>
            <a:ext cx="2052828" cy="2052228"/>
          </a:xfrm>
          <a:prstGeom prst="rect">
            <a:avLst/>
          </a:prstGeom>
          <a:solidFill>
            <a:schemeClr val="accent3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/>
              <a:t>Market Penetration Strategy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795138-E7FC-4D9E-AA3D-3198EB530A7C}"/>
              </a:ext>
            </a:extLst>
          </p:cNvPr>
          <p:cNvSpPr/>
          <p:nvPr/>
        </p:nvSpPr>
        <p:spPr>
          <a:xfrm>
            <a:off x="1371708" y="3915944"/>
            <a:ext cx="2052828" cy="2052228"/>
          </a:xfrm>
          <a:prstGeom prst="rect">
            <a:avLst/>
          </a:prstGeom>
          <a:solidFill>
            <a:schemeClr val="accent1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/>
              <a:t>Market Development strategy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033047-ABB0-4B68-89B1-30249D64C16E}"/>
              </a:ext>
            </a:extLst>
          </p:cNvPr>
          <p:cNvSpPr/>
          <p:nvPr/>
        </p:nvSpPr>
        <p:spPr>
          <a:xfrm>
            <a:off x="3424536" y="1863716"/>
            <a:ext cx="2052828" cy="2052228"/>
          </a:xfrm>
          <a:prstGeom prst="rect">
            <a:avLst/>
          </a:prstGeom>
          <a:solidFill>
            <a:schemeClr val="accent4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>
                <a:solidFill>
                  <a:schemeClr val="bg1"/>
                </a:solidFill>
              </a:rPr>
              <a:t>Product Development Strategy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3A125D-89E6-4E88-B72D-B69E95A1392E}"/>
              </a:ext>
            </a:extLst>
          </p:cNvPr>
          <p:cNvSpPr/>
          <p:nvPr/>
        </p:nvSpPr>
        <p:spPr>
          <a:xfrm>
            <a:off x="3424536" y="3915944"/>
            <a:ext cx="2052828" cy="2052228"/>
          </a:xfrm>
          <a:prstGeom prst="rect">
            <a:avLst/>
          </a:prstGeom>
          <a:solidFill>
            <a:schemeClr val="accent2"/>
          </a:solidFill>
          <a:ln w="3810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/>
              <a:t>Diversification strategy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73879A0-B3FF-40C0-8FA5-1E6FA8205CCF}"/>
              </a:ext>
            </a:extLst>
          </p:cNvPr>
          <p:cNvSpPr txBox="1"/>
          <p:nvPr/>
        </p:nvSpPr>
        <p:spPr>
          <a:xfrm>
            <a:off x="2648428" y="1096411"/>
            <a:ext cx="1552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algn="ctr">
              <a:defRPr sz="2400" cap="all"/>
            </a:lvl1pPr>
          </a:lstStyle>
          <a:p>
            <a:r>
              <a:rPr lang="en-US">
                <a:solidFill>
                  <a:schemeClr val="bg1"/>
                </a:solidFill>
              </a:rPr>
              <a:t>Products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E26DE7-0D49-4157-8E09-7F875299542D}"/>
              </a:ext>
            </a:extLst>
          </p:cNvPr>
          <p:cNvSpPr txBox="1"/>
          <p:nvPr/>
        </p:nvSpPr>
        <p:spPr>
          <a:xfrm rot="16200000">
            <a:off x="91218" y="3685113"/>
            <a:ext cx="13934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cap="all">
                <a:solidFill>
                  <a:schemeClr val="bg1"/>
                </a:solidFill>
              </a:rPr>
              <a:t>Markets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0A973FD-5CAB-4C92-AB9D-1616E047AE21}"/>
              </a:ext>
            </a:extLst>
          </p:cNvPr>
          <p:cNvGrpSpPr/>
          <p:nvPr/>
        </p:nvGrpSpPr>
        <p:grpSpPr>
          <a:xfrm>
            <a:off x="1990228" y="1543467"/>
            <a:ext cx="2750040" cy="338554"/>
            <a:chOff x="1990228" y="1755903"/>
            <a:chExt cx="2750040" cy="338554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53D89E4-D12E-4248-976D-F83DE281DE88}"/>
                </a:ext>
              </a:extLst>
            </p:cNvPr>
            <p:cNvSpPr txBox="1"/>
            <p:nvPr/>
          </p:nvSpPr>
          <p:spPr>
            <a:xfrm>
              <a:off x="1990228" y="1755903"/>
              <a:ext cx="81714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>
                  <a:solidFill>
                    <a:schemeClr val="bg1">
                      <a:lumMod val="65000"/>
                    </a:schemeClr>
                  </a:solidFill>
                </a:rPr>
                <a:t>Existing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018BCE8-FFE1-4D2B-A800-7922154CEB3D}"/>
                </a:ext>
              </a:extLst>
            </p:cNvPr>
            <p:cNvSpPr txBox="1"/>
            <p:nvPr/>
          </p:nvSpPr>
          <p:spPr>
            <a:xfrm>
              <a:off x="4173510" y="1755903"/>
              <a:ext cx="56675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600">
                  <a:solidFill>
                    <a:schemeClr val="bg1">
                      <a:lumMod val="65000"/>
                    </a:schemeClr>
                  </a:solidFill>
                </a:rPr>
                <a:t>New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C2D830C2-A556-4462-9934-0653A1AC66D7}"/>
              </a:ext>
            </a:extLst>
          </p:cNvPr>
          <p:cNvSpPr txBox="1"/>
          <p:nvPr/>
        </p:nvSpPr>
        <p:spPr>
          <a:xfrm rot="16200000">
            <a:off x="904679" y="4766688"/>
            <a:ext cx="566758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>
                <a:solidFill>
                  <a:schemeClr val="bg1">
                    <a:lumMod val="65000"/>
                  </a:schemeClr>
                </a:solidFill>
              </a:rPr>
              <a:t>New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441355B-CD1C-48A6-B64B-BEDE5B019514}"/>
              </a:ext>
            </a:extLst>
          </p:cNvPr>
          <p:cNvSpPr txBox="1"/>
          <p:nvPr/>
        </p:nvSpPr>
        <p:spPr>
          <a:xfrm rot="16200000">
            <a:off x="779485" y="2708600"/>
            <a:ext cx="817148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600">
                <a:solidFill>
                  <a:schemeClr val="bg1">
                    <a:lumMod val="65000"/>
                  </a:schemeClr>
                </a:solidFill>
              </a:rPr>
              <a:t>Existing</a:t>
            </a:r>
          </a:p>
        </p:txBody>
      </p:sp>
      <p:pic>
        <p:nvPicPr>
          <p:cNvPr id="34" name="Graphic 33" descr="Water">
            <a:extLst>
              <a:ext uri="{FF2B5EF4-FFF2-40B4-BE49-F238E27FC236}">
                <a16:creationId xmlns:a16="http://schemas.microsoft.com/office/drawing/2014/main" id="{02232341-B886-4E45-BF26-8C401FB756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04889" y="2939480"/>
            <a:ext cx="914400" cy="914400"/>
          </a:xfrm>
          <a:prstGeom prst="rect">
            <a:avLst/>
          </a:prstGeom>
        </p:spPr>
      </p:pic>
      <p:pic>
        <p:nvPicPr>
          <p:cNvPr id="35" name="Graphic 34" descr="Water">
            <a:extLst>
              <a:ext uri="{FF2B5EF4-FFF2-40B4-BE49-F238E27FC236}">
                <a16:creationId xmlns:a16="http://schemas.microsoft.com/office/drawing/2014/main" id="{30ECADCE-6161-43F4-BC42-5A3350ECA5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04889" y="4015244"/>
            <a:ext cx="914400" cy="914400"/>
          </a:xfrm>
          <a:prstGeom prst="rect">
            <a:avLst/>
          </a:prstGeom>
        </p:spPr>
      </p:pic>
      <p:pic>
        <p:nvPicPr>
          <p:cNvPr id="36" name="Graphic 35" descr="Water">
            <a:extLst>
              <a:ext uri="{FF2B5EF4-FFF2-40B4-BE49-F238E27FC236}">
                <a16:creationId xmlns:a16="http://schemas.microsoft.com/office/drawing/2014/main" id="{6EEAF43B-6345-4FF6-B9EC-53CF8E6777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04889" y="5091009"/>
            <a:ext cx="914400" cy="914400"/>
          </a:xfrm>
          <a:prstGeom prst="rect">
            <a:avLst/>
          </a:prstGeom>
        </p:spPr>
      </p:pic>
      <p:pic>
        <p:nvPicPr>
          <p:cNvPr id="37" name="Graphic 36" descr="Water">
            <a:extLst>
              <a:ext uri="{FF2B5EF4-FFF2-40B4-BE49-F238E27FC236}">
                <a16:creationId xmlns:a16="http://schemas.microsoft.com/office/drawing/2014/main" id="{7E5BA4B7-8282-43B6-9BD8-4038FBF1A0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004889" y="186371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393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7864</TotalTime>
  <Words>230</Words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Ansoff Matrix for PowerPoint</vt:lpstr>
      <vt:lpstr>Ansoff Matrix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Ansoff Matrix for PowerPoint</dc:title>
  <dc:creator>PresentationGo.com</dc:creator>
  <dc:description>© Copyright PresentationGo.com</dc:description>
  <dcterms:created xsi:type="dcterms:W3CDTF">2014-11-26T05:14:11Z</dcterms:created>
  <dcterms:modified xsi:type="dcterms:W3CDTF">2017-07-07T20:20:46Z</dcterms:modified>
  <cp:category>Charts &amp; Diagrams</cp:category>
</cp:coreProperties>
</file>