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3402" y="12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F51-4003-8CF3-9602EF258932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F51-4003-8CF3-9602EF258932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51-4003-8CF3-9602EF25893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CD1-483D-B842-5DD7D7E7981D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CD1-483D-B842-5DD7D7E7981D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CD1-483D-B842-5DD7D7E7981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18-24</c:v>
                </c:pt>
                <c:pt idx="1">
                  <c:v>25-44</c:v>
                </c:pt>
                <c:pt idx="2">
                  <c:v>45-64</c:v>
                </c:pt>
                <c:pt idx="3">
                  <c:v>65+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0.8</c:v>
                </c:pt>
                <c:pt idx="1">
                  <c:v>0.85</c:v>
                </c:pt>
                <c:pt idx="2">
                  <c:v>0.3</c:v>
                </c:pt>
                <c:pt idx="3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38-401F-BEA0-4516E2A5D2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709047119"/>
        <c:axId val="1663523439"/>
      </c:barChart>
      <c:catAx>
        <c:axId val="17090471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63523439"/>
        <c:crosses val="autoZero"/>
        <c:auto val="1"/>
        <c:lblAlgn val="ctr"/>
        <c:lblOffset val="100"/>
        <c:noMultiLvlLbl val="0"/>
      </c:catAx>
      <c:valAx>
        <c:axId val="1663523439"/>
        <c:scaling>
          <c:orientation val="minMax"/>
          <c:max val="1.2"/>
          <c:min val="0"/>
        </c:scaling>
        <c:delete val="1"/>
        <c:axPos val="b"/>
        <c:numFmt formatCode="0%" sourceLinked="1"/>
        <c:majorTickMark val="out"/>
        <c:minorTickMark val="none"/>
        <c:tickLblPos val="nextTo"/>
        <c:crossAx val="1709047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23-47DF-B527-CD2D84D7D986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323-47DF-B527-CD2D84D7D986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23-47DF-B527-CD2D84D7D98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B3A-4167-959D-728CDB509DC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B3A-4167-959D-728CDB509DC0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3A-4167-959D-728CDB509DC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562-4A12-AF0D-D1E29B42CD8B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562-4A12-AF0D-D1E29B42CD8B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62-4A12-AF0D-D1E29B42CD8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High school degree or less</c:v>
                </c:pt>
                <c:pt idx="1">
                  <c:v>Some college</c:v>
                </c:pt>
                <c:pt idx="2">
                  <c:v>Bachelor's or Advanced Degree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0.35</c:v>
                </c:pt>
                <c:pt idx="1">
                  <c:v>0.65</c:v>
                </c:pt>
                <c:pt idx="2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40-4505-80FB-219B6B902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709047119"/>
        <c:axId val="1663523439"/>
      </c:barChart>
      <c:catAx>
        <c:axId val="1709047119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1663523439"/>
        <c:crosses val="autoZero"/>
        <c:auto val="1"/>
        <c:lblAlgn val="ctr"/>
        <c:lblOffset val="100"/>
        <c:noMultiLvlLbl val="0"/>
      </c:catAx>
      <c:valAx>
        <c:axId val="1663523439"/>
        <c:scaling>
          <c:orientation val="minMax"/>
          <c:max val="1.2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1709047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F51-4003-8CF3-9602EF258932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F51-4003-8CF3-9602EF258932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51-4003-8CF3-9602EF25893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CD1-483D-B842-5DD7D7E7981D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CD1-483D-B842-5DD7D7E7981D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CD1-483D-B842-5DD7D7E7981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18-24</c:v>
                </c:pt>
                <c:pt idx="1">
                  <c:v>25-44</c:v>
                </c:pt>
                <c:pt idx="2">
                  <c:v>45-64</c:v>
                </c:pt>
                <c:pt idx="3">
                  <c:v>65+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0.8</c:v>
                </c:pt>
                <c:pt idx="1">
                  <c:v>0.85</c:v>
                </c:pt>
                <c:pt idx="2">
                  <c:v>0.3</c:v>
                </c:pt>
                <c:pt idx="3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38-401F-BEA0-4516E2A5D2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709047119"/>
        <c:axId val="1663523439"/>
      </c:barChart>
      <c:catAx>
        <c:axId val="17090471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63523439"/>
        <c:crosses val="autoZero"/>
        <c:auto val="1"/>
        <c:lblAlgn val="ctr"/>
        <c:lblOffset val="100"/>
        <c:noMultiLvlLbl val="0"/>
      </c:catAx>
      <c:valAx>
        <c:axId val="1663523439"/>
        <c:scaling>
          <c:orientation val="minMax"/>
          <c:max val="1.2"/>
          <c:min val="0"/>
        </c:scaling>
        <c:delete val="1"/>
        <c:axPos val="b"/>
        <c:numFmt formatCode="0%" sourceLinked="1"/>
        <c:majorTickMark val="out"/>
        <c:minorTickMark val="none"/>
        <c:tickLblPos val="nextTo"/>
        <c:crossAx val="1709047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23-47DF-B527-CD2D84D7D986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323-47DF-B527-CD2D84D7D986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23-47DF-B527-CD2D84D7D98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B3A-4167-959D-728CDB509DC0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B3A-4167-959D-728CDB509DC0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3A-4167-959D-728CDB509DC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562-4A12-AF0D-D1E29B42CD8B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562-4A12-AF0D-D1E29B42CD8B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62-4A12-AF0D-D1E29B42CD8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High school degree or less</c:v>
                </c:pt>
                <c:pt idx="1">
                  <c:v>Some college</c:v>
                </c:pt>
                <c:pt idx="2">
                  <c:v>Bachelor's or Advanced Degree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0.35</c:v>
                </c:pt>
                <c:pt idx="1">
                  <c:v>0.65</c:v>
                </c:pt>
                <c:pt idx="2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40-4505-80FB-219B6B902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709047119"/>
        <c:axId val="1663523439"/>
      </c:barChart>
      <c:catAx>
        <c:axId val="1709047119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1663523439"/>
        <c:crosses val="autoZero"/>
        <c:auto val="1"/>
        <c:lblAlgn val="ctr"/>
        <c:lblOffset val="100"/>
        <c:noMultiLvlLbl val="0"/>
      </c:catAx>
      <c:valAx>
        <c:axId val="1663523439"/>
        <c:scaling>
          <c:orientation val="minMax"/>
          <c:max val="1.2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1709047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800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39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11" Type="http://schemas.openxmlformats.org/officeDocument/2006/relationships/image" Target="../media/image3.svg"/><Relationship Id="rId5" Type="http://schemas.openxmlformats.org/officeDocument/2006/relationships/chart" Target="../charts/chart3.xml"/><Relationship Id="rId10" Type="http://schemas.openxmlformats.org/officeDocument/2006/relationships/image" Target="../media/image2.png"/><Relationship Id="rId4" Type="http://schemas.openxmlformats.org/officeDocument/2006/relationships/chart" Target="../charts/chart2.xml"/><Relationship Id="rId9" Type="http://schemas.openxmlformats.org/officeDocument/2006/relationships/chart" Target="../charts/char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3.xml"/><Relationship Id="rId3" Type="http://schemas.openxmlformats.org/officeDocument/2006/relationships/chart" Target="../charts/chart8.xml"/><Relationship Id="rId7" Type="http://schemas.openxmlformats.org/officeDocument/2006/relationships/chart" Target="../charts/chart1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11" Type="http://schemas.openxmlformats.org/officeDocument/2006/relationships/image" Target="../media/image3.svg"/><Relationship Id="rId5" Type="http://schemas.openxmlformats.org/officeDocument/2006/relationships/chart" Target="../charts/chart10.xml"/><Relationship Id="rId10" Type="http://schemas.openxmlformats.org/officeDocument/2006/relationships/image" Target="../media/image2.png"/><Relationship Id="rId4" Type="http://schemas.openxmlformats.org/officeDocument/2006/relationships/chart" Target="../charts/chart9.xml"/><Relationship Id="rId9" Type="http://schemas.openxmlformats.org/officeDocument/2006/relationships/chart" Target="../charts/char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Demographic Snapshot – Slide Template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AB4837-8E89-4029-8EC3-126B89938492}"/>
              </a:ext>
            </a:extLst>
          </p:cNvPr>
          <p:cNvSpPr txBox="1"/>
          <p:nvPr/>
        </p:nvSpPr>
        <p:spPr>
          <a:xfrm>
            <a:off x="280518" y="1640948"/>
            <a:ext cx="680636" cy="3231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500" b="1" dirty="0"/>
              <a:t>Gender</a:t>
            </a:r>
          </a:p>
        </p:txBody>
      </p:sp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519D9D39-93D5-476A-9927-4A674C5035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7434699"/>
              </p:ext>
            </p:extLst>
          </p:nvPr>
        </p:nvGraphicFramePr>
        <p:xfrm>
          <a:off x="127510" y="2082107"/>
          <a:ext cx="13716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42359A05-5A1A-4EA5-9ABB-3772E320E0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4389993"/>
              </p:ext>
            </p:extLst>
          </p:nvPr>
        </p:nvGraphicFramePr>
        <p:xfrm>
          <a:off x="1858564" y="2082107"/>
          <a:ext cx="13716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D89D9A4-FA59-4FC3-BFAC-FF7A8EDA6635}"/>
              </a:ext>
            </a:extLst>
          </p:cNvPr>
          <p:cNvCxnSpPr>
            <a:cxnSpLocks/>
          </p:cNvCxnSpPr>
          <p:nvPr/>
        </p:nvCxnSpPr>
        <p:spPr>
          <a:xfrm flipH="1">
            <a:off x="1038606" y="2393130"/>
            <a:ext cx="783040" cy="0"/>
          </a:xfrm>
          <a:prstGeom prst="straightConnector1">
            <a:avLst/>
          </a:prstGeom>
          <a:ln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3CAA5FE-6716-4905-B86C-198295C65972}"/>
              </a:ext>
            </a:extLst>
          </p:cNvPr>
          <p:cNvSpPr txBox="1"/>
          <p:nvPr/>
        </p:nvSpPr>
        <p:spPr>
          <a:xfrm>
            <a:off x="1418328" y="2116131"/>
            <a:ext cx="403317" cy="307777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sz="1400" b="1" dirty="0"/>
              <a:t>25%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738AC8D-81EF-494B-B466-189A66368C0F}"/>
              </a:ext>
            </a:extLst>
          </p:cNvPr>
          <p:cNvCxnSpPr>
            <a:cxnSpLocks/>
          </p:cNvCxnSpPr>
          <p:nvPr/>
        </p:nvCxnSpPr>
        <p:spPr>
          <a:xfrm flipH="1">
            <a:off x="2829166" y="2393129"/>
            <a:ext cx="783040" cy="0"/>
          </a:xfrm>
          <a:prstGeom prst="straightConnector1">
            <a:avLst/>
          </a:prstGeom>
          <a:ln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4A6AD85A-479E-496C-A92B-1E7FA7E9BD0D}"/>
              </a:ext>
            </a:extLst>
          </p:cNvPr>
          <p:cNvSpPr txBox="1"/>
          <p:nvPr/>
        </p:nvSpPr>
        <p:spPr>
          <a:xfrm>
            <a:off x="3208889" y="2116130"/>
            <a:ext cx="403317" cy="307777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sz="1400" b="1" dirty="0"/>
              <a:t>35%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D6886B2-DB01-4D64-ACE2-395AC28A04CB}"/>
              </a:ext>
            </a:extLst>
          </p:cNvPr>
          <p:cNvSpPr txBox="1"/>
          <p:nvPr/>
        </p:nvSpPr>
        <p:spPr>
          <a:xfrm>
            <a:off x="600751" y="2642823"/>
            <a:ext cx="42511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00" dirty="0"/>
              <a:t>Men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1BD0792-CC07-40FC-A294-275624236903}"/>
              </a:ext>
            </a:extLst>
          </p:cNvPr>
          <p:cNvSpPr txBox="1"/>
          <p:nvPr/>
        </p:nvSpPr>
        <p:spPr>
          <a:xfrm>
            <a:off x="2244442" y="2642823"/>
            <a:ext cx="59984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00" dirty="0"/>
              <a:t>Women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A522219-7732-40B0-BA31-EC98DCD57B3B}"/>
              </a:ext>
            </a:extLst>
          </p:cNvPr>
          <p:cNvCxnSpPr>
            <a:cxnSpLocks/>
          </p:cNvCxnSpPr>
          <p:nvPr/>
        </p:nvCxnSpPr>
        <p:spPr>
          <a:xfrm>
            <a:off x="280518" y="1943474"/>
            <a:ext cx="33316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2CC2A292-352E-4E12-975D-F8F2FFF463CD}"/>
              </a:ext>
            </a:extLst>
          </p:cNvPr>
          <p:cNvSpPr txBox="1"/>
          <p:nvPr/>
        </p:nvSpPr>
        <p:spPr>
          <a:xfrm>
            <a:off x="280518" y="3969961"/>
            <a:ext cx="881652" cy="3231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500" b="1" dirty="0"/>
              <a:t>Education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198A3AEE-7BFC-4A2D-AFBF-63952A0BB3F6}"/>
              </a:ext>
            </a:extLst>
          </p:cNvPr>
          <p:cNvCxnSpPr>
            <a:cxnSpLocks/>
          </p:cNvCxnSpPr>
          <p:nvPr/>
        </p:nvCxnSpPr>
        <p:spPr>
          <a:xfrm>
            <a:off x="280519" y="4272488"/>
            <a:ext cx="28605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5" name="Chart 74">
            <a:extLst>
              <a:ext uri="{FF2B5EF4-FFF2-40B4-BE49-F238E27FC236}">
                <a16:creationId xmlns:a16="http://schemas.microsoft.com/office/drawing/2014/main" id="{0423C3C9-C33B-4F93-8E75-5D5FC9FFAD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6553750"/>
              </p:ext>
            </p:extLst>
          </p:nvPr>
        </p:nvGraphicFramePr>
        <p:xfrm>
          <a:off x="4352525" y="1956547"/>
          <a:ext cx="2057400" cy="1694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6" name="Chart 75">
            <a:extLst>
              <a:ext uri="{FF2B5EF4-FFF2-40B4-BE49-F238E27FC236}">
                <a16:creationId xmlns:a16="http://schemas.microsoft.com/office/drawing/2014/main" id="{26AEC5E4-F147-4642-9EDD-34995C39AA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8619498"/>
              </p:ext>
            </p:extLst>
          </p:nvPr>
        </p:nvGraphicFramePr>
        <p:xfrm>
          <a:off x="3821666" y="4474050"/>
          <a:ext cx="13716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7" name="Chart 76">
            <a:extLst>
              <a:ext uri="{FF2B5EF4-FFF2-40B4-BE49-F238E27FC236}">
                <a16:creationId xmlns:a16="http://schemas.microsoft.com/office/drawing/2014/main" id="{123ABDCA-4D4D-43A7-B36D-D5CCE1DA6B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1442593"/>
              </p:ext>
            </p:extLst>
          </p:nvPr>
        </p:nvGraphicFramePr>
        <p:xfrm>
          <a:off x="5275286" y="4474050"/>
          <a:ext cx="13716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78" name="Chart 77">
            <a:extLst>
              <a:ext uri="{FF2B5EF4-FFF2-40B4-BE49-F238E27FC236}">
                <a16:creationId xmlns:a16="http://schemas.microsoft.com/office/drawing/2014/main" id="{C41AAE9B-7BC8-4557-BFAB-5A598FFD70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3347708"/>
              </p:ext>
            </p:extLst>
          </p:nvPr>
        </p:nvGraphicFramePr>
        <p:xfrm>
          <a:off x="6728907" y="4474050"/>
          <a:ext cx="13716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6D4546DC-9DC2-4B73-A7D5-87CA8D8E880E}"/>
              </a:ext>
            </a:extLst>
          </p:cNvPr>
          <p:cNvCxnSpPr>
            <a:cxnSpLocks/>
          </p:cNvCxnSpPr>
          <p:nvPr/>
        </p:nvCxnSpPr>
        <p:spPr>
          <a:xfrm flipH="1">
            <a:off x="4688806" y="4793132"/>
            <a:ext cx="783040" cy="0"/>
          </a:xfrm>
          <a:prstGeom prst="straightConnector1">
            <a:avLst/>
          </a:prstGeom>
          <a:ln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E6078285-5FFA-4640-AB12-20912275C542}"/>
              </a:ext>
            </a:extLst>
          </p:cNvPr>
          <p:cNvSpPr txBox="1"/>
          <p:nvPr/>
        </p:nvSpPr>
        <p:spPr>
          <a:xfrm>
            <a:off x="5068529" y="4516133"/>
            <a:ext cx="403317" cy="307777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sz="1400" b="1" dirty="0"/>
              <a:t>85%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F5CF50DD-1EB5-4592-8815-1CA78CF92813}"/>
              </a:ext>
            </a:extLst>
          </p:cNvPr>
          <p:cNvCxnSpPr>
            <a:cxnSpLocks/>
          </p:cNvCxnSpPr>
          <p:nvPr/>
        </p:nvCxnSpPr>
        <p:spPr>
          <a:xfrm flipH="1">
            <a:off x="6078316" y="4793132"/>
            <a:ext cx="783040" cy="0"/>
          </a:xfrm>
          <a:prstGeom prst="straightConnector1">
            <a:avLst/>
          </a:prstGeom>
          <a:ln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3EB335AC-7188-4599-AF6A-2FFB2C4D4B5E}"/>
              </a:ext>
            </a:extLst>
          </p:cNvPr>
          <p:cNvSpPr txBox="1"/>
          <p:nvPr/>
        </p:nvSpPr>
        <p:spPr>
          <a:xfrm>
            <a:off x="6458039" y="4516133"/>
            <a:ext cx="403317" cy="307777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sz="1400" b="1" dirty="0"/>
              <a:t>80%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803DA6D-707A-430C-AF9F-966F98223A34}"/>
              </a:ext>
            </a:extLst>
          </p:cNvPr>
          <p:cNvCxnSpPr>
            <a:cxnSpLocks/>
          </p:cNvCxnSpPr>
          <p:nvPr/>
        </p:nvCxnSpPr>
        <p:spPr>
          <a:xfrm flipH="1">
            <a:off x="7613829" y="4794886"/>
            <a:ext cx="783040" cy="0"/>
          </a:xfrm>
          <a:prstGeom prst="straightConnector1">
            <a:avLst/>
          </a:prstGeom>
          <a:ln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54C9AAF0-D5A0-408D-81FC-41C8615C8B89}"/>
              </a:ext>
            </a:extLst>
          </p:cNvPr>
          <p:cNvSpPr txBox="1"/>
          <p:nvPr/>
        </p:nvSpPr>
        <p:spPr>
          <a:xfrm>
            <a:off x="7993552" y="4517887"/>
            <a:ext cx="403317" cy="307777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sz="1400" b="1" dirty="0"/>
              <a:t>70%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8A452A9-AF73-434E-BFCE-07ED84FD967A}"/>
              </a:ext>
            </a:extLst>
          </p:cNvPr>
          <p:cNvSpPr txBox="1"/>
          <p:nvPr/>
        </p:nvSpPr>
        <p:spPr>
          <a:xfrm>
            <a:off x="4254031" y="5036738"/>
            <a:ext cx="506870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00" dirty="0"/>
              <a:t>Urban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FD41D71-C08E-410F-B736-13E360F18186}"/>
              </a:ext>
            </a:extLst>
          </p:cNvPr>
          <p:cNvSpPr txBox="1"/>
          <p:nvPr/>
        </p:nvSpPr>
        <p:spPr>
          <a:xfrm>
            <a:off x="5615589" y="5036739"/>
            <a:ext cx="68640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00" dirty="0"/>
              <a:t>Suburban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B926EB7-0907-445D-8D19-980DF23373AF}"/>
              </a:ext>
            </a:extLst>
          </p:cNvPr>
          <p:cNvSpPr txBox="1"/>
          <p:nvPr/>
        </p:nvSpPr>
        <p:spPr>
          <a:xfrm>
            <a:off x="7182327" y="5036738"/>
            <a:ext cx="45557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00" dirty="0"/>
              <a:t>Rural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82318C2-9F29-491D-9CFA-1ECF4D8256F9}"/>
              </a:ext>
            </a:extLst>
          </p:cNvPr>
          <p:cNvSpPr txBox="1"/>
          <p:nvPr/>
        </p:nvSpPr>
        <p:spPr>
          <a:xfrm>
            <a:off x="3974892" y="3969961"/>
            <a:ext cx="770660" cy="3231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500" b="1" dirty="0"/>
              <a:t>Location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5BBE9D98-73AB-4800-BCCD-35B293229433}"/>
              </a:ext>
            </a:extLst>
          </p:cNvPr>
          <p:cNvCxnSpPr>
            <a:cxnSpLocks/>
          </p:cNvCxnSpPr>
          <p:nvPr/>
        </p:nvCxnSpPr>
        <p:spPr>
          <a:xfrm>
            <a:off x="3974892" y="4272488"/>
            <a:ext cx="44404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53D7C627-5E9D-42AE-9157-B4F04D8E000F}"/>
              </a:ext>
            </a:extLst>
          </p:cNvPr>
          <p:cNvSpPr txBox="1"/>
          <p:nvPr/>
        </p:nvSpPr>
        <p:spPr>
          <a:xfrm>
            <a:off x="3974892" y="1638405"/>
            <a:ext cx="394852" cy="3231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500" b="1" dirty="0"/>
              <a:t>Age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922B8300-E714-4411-ACEA-BBA74F6F63C1}"/>
              </a:ext>
            </a:extLst>
          </p:cNvPr>
          <p:cNvCxnSpPr>
            <a:cxnSpLocks/>
          </p:cNvCxnSpPr>
          <p:nvPr/>
        </p:nvCxnSpPr>
        <p:spPr>
          <a:xfrm>
            <a:off x="3974892" y="1940932"/>
            <a:ext cx="21218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132E0AA1-D3C7-42BA-BFA0-D04BABF78E22}"/>
              </a:ext>
            </a:extLst>
          </p:cNvPr>
          <p:cNvSpPr txBox="1"/>
          <p:nvPr/>
        </p:nvSpPr>
        <p:spPr>
          <a:xfrm>
            <a:off x="3866495" y="2112023"/>
            <a:ext cx="486030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/>
              <a:t>18-24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6142A66-F566-408F-9225-7F810AF63A3E}"/>
              </a:ext>
            </a:extLst>
          </p:cNvPr>
          <p:cNvSpPr txBox="1"/>
          <p:nvPr/>
        </p:nvSpPr>
        <p:spPr>
          <a:xfrm>
            <a:off x="3866495" y="2492238"/>
            <a:ext cx="486030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/>
              <a:t>25-44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71B4656-B52F-48B5-82C6-03F47E8CB2B4}"/>
              </a:ext>
            </a:extLst>
          </p:cNvPr>
          <p:cNvSpPr txBox="1"/>
          <p:nvPr/>
        </p:nvSpPr>
        <p:spPr>
          <a:xfrm>
            <a:off x="3866495" y="2872454"/>
            <a:ext cx="486030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/>
              <a:t>45-64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4A71E77-0D7F-4853-BDD3-EFC77863D20D}"/>
              </a:ext>
            </a:extLst>
          </p:cNvPr>
          <p:cNvSpPr txBox="1"/>
          <p:nvPr/>
        </p:nvSpPr>
        <p:spPr>
          <a:xfrm>
            <a:off x="3972294" y="3252670"/>
            <a:ext cx="380232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/>
              <a:t>65+</a:t>
            </a:r>
          </a:p>
        </p:txBody>
      </p:sp>
      <p:graphicFrame>
        <p:nvGraphicFramePr>
          <p:cNvPr id="96" name="Chart 95">
            <a:extLst>
              <a:ext uri="{FF2B5EF4-FFF2-40B4-BE49-F238E27FC236}">
                <a16:creationId xmlns:a16="http://schemas.microsoft.com/office/drawing/2014/main" id="{E0D121D2-2841-4ACF-BBBC-EC21563B99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127330"/>
              </p:ext>
            </p:extLst>
          </p:nvPr>
        </p:nvGraphicFramePr>
        <p:xfrm>
          <a:off x="1172764" y="4445758"/>
          <a:ext cx="2057400" cy="1392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100" name="Group 99">
            <a:extLst>
              <a:ext uri="{FF2B5EF4-FFF2-40B4-BE49-F238E27FC236}">
                <a16:creationId xmlns:a16="http://schemas.microsoft.com/office/drawing/2014/main" id="{2F486A6C-E481-43E6-9F34-E05118E0D0F0}"/>
              </a:ext>
            </a:extLst>
          </p:cNvPr>
          <p:cNvGrpSpPr/>
          <p:nvPr/>
        </p:nvGrpSpPr>
        <p:grpSpPr>
          <a:xfrm>
            <a:off x="6682349" y="2172628"/>
            <a:ext cx="529452" cy="546596"/>
            <a:chOff x="2824157" y="3602422"/>
            <a:chExt cx="1393102" cy="1438211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901A5657-16E3-4E1F-91E1-3FAD620A3E08}"/>
                </a:ext>
              </a:extLst>
            </p:cNvPr>
            <p:cNvGrpSpPr/>
            <p:nvPr/>
          </p:nvGrpSpPr>
          <p:grpSpPr>
            <a:xfrm>
              <a:off x="2824157" y="4419808"/>
              <a:ext cx="1393102" cy="620825"/>
              <a:chOff x="2824157" y="3602422"/>
              <a:chExt cx="1393102" cy="620825"/>
            </a:xfrm>
          </p:grpSpPr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33B79F67-B32A-438C-90C0-06DCC42EB3DE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AD51F550-5974-403B-AB5A-92D07107EDA4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02866B39-06A0-4D7F-B3E7-87AF182A1582}"/>
                </a:ext>
              </a:extLst>
            </p:cNvPr>
            <p:cNvGrpSpPr/>
            <p:nvPr/>
          </p:nvGrpSpPr>
          <p:grpSpPr>
            <a:xfrm>
              <a:off x="2824157" y="4147346"/>
              <a:ext cx="1393102" cy="620825"/>
              <a:chOff x="2824157" y="3602422"/>
              <a:chExt cx="1393102" cy="620825"/>
            </a:xfrm>
          </p:grpSpPr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31FE0CE4-29A9-4F14-B3F7-8355F5B51230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5A90E893-4C2E-4871-9958-B388F7FCE23D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C4A9F961-1165-4B0A-8B7A-757BDAFCBBA0}"/>
                </a:ext>
              </a:extLst>
            </p:cNvPr>
            <p:cNvGrpSpPr/>
            <p:nvPr/>
          </p:nvGrpSpPr>
          <p:grpSpPr>
            <a:xfrm>
              <a:off x="2824157" y="3874884"/>
              <a:ext cx="1393102" cy="620825"/>
              <a:chOff x="2824157" y="3602422"/>
              <a:chExt cx="1393102" cy="620825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6BE03038-82CD-407F-B256-EE3CE1C283E3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276207EE-88BC-4206-A079-B635157F799F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9C447EB2-5983-4A68-B798-F393E36FF7F8}"/>
                </a:ext>
              </a:extLst>
            </p:cNvPr>
            <p:cNvGrpSpPr/>
            <p:nvPr/>
          </p:nvGrpSpPr>
          <p:grpSpPr>
            <a:xfrm>
              <a:off x="2824157" y="3602422"/>
              <a:ext cx="1393102" cy="620825"/>
              <a:chOff x="2824157" y="3602422"/>
              <a:chExt cx="1393102" cy="620825"/>
            </a:xfrm>
          </p:grpSpPr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E583C181-1D07-41C4-91A4-C3BBB2E33B12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E494BCD-DF03-4784-833E-0E4FE0DE28CA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pic>
          <p:nvPicPr>
            <p:cNvPr id="105" name="Graphic 104" descr="Dollar">
              <a:extLst>
                <a:ext uri="{FF2B5EF4-FFF2-40B4-BE49-F238E27FC236}">
                  <a16:creationId xmlns:a16="http://schemas.microsoft.com/office/drawing/2014/main" id="{4959198A-05BA-4DC6-8043-D37F74744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63508" y="3658009"/>
              <a:ext cx="914400" cy="311150"/>
            </a:xfrm>
            <a:prstGeom prst="rect">
              <a:avLst/>
            </a:prstGeom>
          </p:spPr>
        </p:pic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CD25CBF8-3D5C-49BA-B4AB-A13B3365002B}"/>
              </a:ext>
            </a:extLst>
          </p:cNvPr>
          <p:cNvGrpSpPr/>
          <p:nvPr/>
        </p:nvGrpSpPr>
        <p:grpSpPr>
          <a:xfrm>
            <a:off x="6682349" y="3057576"/>
            <a:ext cx="529452" cy="443046"/>
            <a:chOff x="2824157" y="3602422"/>
            <a:chExt cx="1393102" cy="1165749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8D25DFC5-9AFA-48F4-BD60-E0597A7ABCC6}"/>
                </a:ext>
              </a:extLst>
            </p:cNvPr>
            <p:cNvGrpSpPr/>
            <p:nvPr/>
          </p:nvGrpSpPr>
          <p:grpSpPr>
            <a:xfrm>
              <a:off x="2824157" y="4147346"/>
              <a:ext cx="1393102" cy="620825"/>
              <a:chOff x="2824157" y="3602422"/>
              <a:chExt cx="1393102" cy="620825"/>
            </a:xfrm>
          </p:grpSpPr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1DF9F76C-8C1F-47C9-86BD-0C4818B9B375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A1D57757-B868-4417-B50D-5EAF59F5EF1F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42553B58-BD6E-44D4-966F-ABAEEE0DEB68}"/>
                </a:ext>
              </a:extLst>
            </p:cNvPr>
            <p:cNvGrpSpPr/>
            <p:nvPr/>
          </p:nvGrpSpPr>
          <p:grpSpPr>
            <a:xfrm>
              <a:off x="2824157" y="3874884"/>
              <a:ext cx="1393102" cy="620825"/>
              <a:chOff x="2824157" y="3602422"/>
              <a:chExt cx="1393102" cy="620825"/>
            </a:xfrm>
          </p:grpSpPr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52A69C8-498D-45BE-8A83-5A45E5565684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59EA218C-F858-49F9-8A3D-9931249951AC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D17B3C1F-DA3B-4E13-8840-FFF719D5868D}"/>
                </a:ext>
              </a:extLst>
            </p:cNvPr>
            <p:cNvGrpSpPr/>
            <p:nvPr/>
          </p:nvGrpSpPr>
          <p:grpSpPr>
            <a:xfrm>
              <a:off x="2824157" y="3602422"/>
              <a:ext cx="1393102" cy="620825"/>
              <a:chOff x="2824157" y="3602422"/>
              <a:chExt cx="1393102" cy="620825"/>
            </a:xfrm>
          </p:grpSpPr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276FA7A1-8685-4F16-8968-29BDE1FB5215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B0A65B6D-1ED0-4714-9C10-2D8316AE67BB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pic>
          <p:nvPicPr>
            <p:cNvPr id="118" name="Graphic 117" descr="Dollar">
              <a:extLst>
                <a:ext uri="{FF2B5EF4-FFF2-40B4-BE49-F238E27FC236}">
                  <a16:creationId xmlns:a16="http://schemas.microsoft.com/office/drawing/2014/main" id="{959DC1CA-965A-400D-9ACA-4566D03AD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63508" y="3658009"/>
              <a:ext cx="914400" cy="311150"/>
            </a:xfrm>
            <a:prstGeom prst="rect">
              <a:avLst/>
            </a:prstGeom>
          </p:spPr>
        </p:pic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8E733B1B-8652-44DD-A69F-7E38B46DDE5E}"/>
              </a:ext>
            </a:extLst>
          </p:cNvPr>
          <p:cNvGrpSpPr/>
          <p:nvPr/>
        </p:nvGrpSpPr>
        <p:grpSpPr>
          <a:xfrm>
            <a:off x="7890188" y="2379728"/>
            <a:ext cx="529452" cy="339496"/>
            <a:chOff x="2824157" y="3602422"/>
            <a:chExt cx="1393102" cy="893287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001B283B-871A-4A02-AB1C-2B9CF88D7E40}"/>
                </a:ext>
              </a:extLst>
            </p:cNvPr>
            <p:cNvGrpSpPr/>
            <p:nvPr/>
          </p:nvGrpSpPr>
          <p:grpSpPr>
            <a:xfrm>
              <a:off x="2824157" y="3874884"/>
              <a:ext cx="1393102" cy="620825"/>
              <a:chOff x="2824157" y="3602422"/>
              <a:chExt cx="1393102" cy="620825"/>
            </a:xfrm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102A79A-7012-4DF9-AB4F-641CFCA8DE62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BE69D710-185A-429D-B1E6-8E9FEE92A7F1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415BFB22-CABC-4272-A810-6A9A0D16DA99}"/>
                </a:ext>
              </a:extLst>
            </p:cNvPr>
            <p:cNvGrpSpPr/>
            <p:nvPr/>
          </p:nvGrpSpPr>
          <p:grpSpPr>
            <a:xfrm>
              <a:off x="2824157" y="3602422"/>
              <a:ext cx="1393102" cy="620825"/>
              <a:chOff x="2824157" y="3602422"/>
              <a:chExt cx="1393102" cy="620825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1D35F57A-1501-4E0B-BF4B-61004D0BFDBA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DB2D4DDF-A137-4F65-9F9A-1B8C25B1621B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pic>
          <p:nvPicPr>
            <p:cNvPr id="128" name="Graphic 127" descr="Dollar">
              <a:extLst>
                <a:ext uri="{FF2B5EF4-FFF2-40B4-BE49-F238E27FC236}">
                  <a16:creationId xmlns:a16="http://schemas.microsoft.com/office/drawing/2014/main" id="{30AB7328-4091-431E-99CA-69D016319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63508" y="3658009"/>
              <a:ext cx="914400" cy="311150"/>
            </a:xfrm>
            <a:prstGeom prst="rect">
              <a:avLst/>
            </a:prstGeom>
          </p:spPr>
        </p:pic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38C352F7-D5DB-4727-B032-9066912D08D8}"/>
              </a:ext>
            </a:extLst>
          </p:cNvPr>
          <p:cNvGrpSpPr/>
          <p:nvPr/>
        </p:nvGrpSpPr>
        <p:grpSpPr>
          <a:xfrm>
            <a:off x="7890188" y="3264676"/>
            <a:ext cx="529452" cy="235946"/>
            <a:chOff x="2824157" y="3602422"/>
            <a:chExt cx="1393102" cy="620825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F6BFA139-4159-47D0-852D-0716B85EBE50}"/>
                </a:ext>
              </a:extLst>
            </p:cNvPr>
            <p:cNvGrpSpPr/>
            <p:nvPr/>
          </p:nvGrpSpPr>
          <p:grpSpPr>
            <a:xfrm>
              <a:off x="2824157" y="3602422"/>
              <a:ext cx="1393102" cy="620825"/>
              <a:chOff x="2824157" y="3602422"/>
              <a:chExt cx="1393102" cy="620825"/>
            </a:xfrm>
          </p:grpSpPr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AED62B11-513F-4CA7-9C8E-563EF4B80B9F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B43F15EF-43CB-4C27-A1F3-96F9425221B2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pic>
          <p:nvPicPr>
            <p:cNvPr id="135" name="Graphic 134" descr="Dollar">
              <a:extLst>
                <a:ext uri="{FF2B5EF4-FFF2-40B4-BE49-F238E27FC236}">
                  <a16:creationId xmlns:a16="http://schemas.microsoft.com/office/drawing/2014/main" id="{40BBBE06-3EE4-4A34-821C-ADC7E07ED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63508" y="3658009"/>
              <a:ext cx="914400" cy="311150"/>
            </a:xfrm>
            <a:prstGeom prst="rect">
              <a:avLst/>
            </a:prstGeom>
          </p:spPr>
        </p:pic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28E33C6B-93C6-431A-A2DA-FA5D8326F0C3}"/>
              </a:ext>
            </a:extLst>
          </p:cNvPr>
          <p:cNvSpPr txBox="1"/>
          <p:nvPr/>
        </p:nvSpPr>
        <p:spPr>
          <a:xfrm>
            <a:off x="6682350" y="1638405"/>
            <a:ext cx="682879" cy="3231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500" b="1" dirty="0"/>
              <a:t>Income</a:t>
            </a:r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8EFB2FD9-6331-499F-8CE5-26777C9FFA67}"/>
              </a:ext>
            </a:extLst>
          </p:cNvPr>
          <p:cNvCxnSpPr>
            <a:cxnSpLocks/>
          </p:cNvCxnSpPr>
          <p:nvPr/>
        </p:nvCxnSpPr>
        <p:spPr>
          <a:xfrm>
            <a:off x="6682349" y="1940932"/>
            <a:ext cx="17063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>
            <a:extLst>
              <a:ext uri="{FF2B5EF4-FFF2-40B4-BE49-F238E27FC236}">
                <a16:creationId xmlns:a16="http://schemas.microsoft.com/office/drawing/2014/main" id="{F9C88976-CD73-448B-BD47-1BB60E9D7E7A}"/>
              </a:ext>
            </a:extLst>
          </p:cNvPr>
          <p:cNvSpPr txBox="1"/>
          <p:nvPr/>
        </p:nvSpPr>
        <p:spPr>
          <a:xfrm>
            <a:off x="7215696" y="2441862"/>
            <a:ext cx="403317" cy="307777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sz="1400" b="1" dirty="0"/>
              <a:t>72%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AEFA568D-FEF4-414A-BC5D-E7D986273CB8}"/>
              </a:ext>
            </a:extLst>
          </p:cNvPr>
          <p:cNvSpPr txBox="1"/>
          <p:nvPr/>
        </p:nvSpPr>
        <p:spPr>
          <a:xfrm>
            <a:off x="7215696" y="3229724"/>
            <a:ext cx="403317" cy="307777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sz="1400" b="1" dirty="0"/>
              <a:t>70%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46B95233-3218-4B92-8271-193246E536D0}"/>
              </a:ext>
            </a:extLst>
          </p:cNvPr>
          <p:cNvSpPr txBox="1"/>
          <p:nvPr/>
        </p:nvSpPr>
        <p:spPr>
          <a:xfrm>
            <a:off x="6756960" y="2710541"/>
            <a:ext cx="380232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00" dirty="0"/>
              <a:t>&gt;75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0084404D-9053-486C-9B64-7942CB012688}"/>
              </a:ext>
            </a:extLst>
          </p:cNvPr>
          <p:cNvSpPr txBox="1"/>
          <p:nvPr/>
        </p:nvSpPr>
        <p:spPr>
          <a:xfrm>
            <a:off x="6704062" y="3488037"/>
            <a:ext cx="486030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00" dirty="0"/>
              <a:t>51-75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68C4CA4F-6AA0-4377-952D-01307EA5B8F1}"/>
              </a:ext>
            </a:extLst>
          </p:cNvPr>
          <p:cNvSpPr txBox="1"/>
          <p:nvPr/>
        </p:nvSpPr>
        <p:spPr>
          <a:xfrm>
            <a:off x="7911900" y="2732073"/>
            <a:ext cx="486030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00" dirty="0"/>
              <a:t>50-30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9216D37B-0D7A-4D5C-ACB9-D51E387AAA7A}"/>
              </a:ext>
            </a:extLst>
          </p:cNvPr>
          <p:cNvSpPr txBox="1"/>
          <p:nvPr/>
        </p:nvSpPr>
        <p:spPr>
          <a:xfrm>
            <a:off x="7964798" y="3485418"/>
            <a:ext cx="380232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00" dirty="0"/>
              <a:t>&lt;29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DEAC784-7C3A-4C44-AECE-ADA48A6B113E}"/>
              </a:ext>
            </a:extLst>
          </p:cNvPr>
          <p:cNvSpPr txBox="1"/>
          <p:nvPr/>
        </p:nvSpPr>
        <p:spPr>
          <a:xfrm>
            <a:off x="8430122" y="3229724"/>
            <a:ext cx="403317" cy="307777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sz="1400" b="1" dirty="0"/>
              <a:t>50%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77FF5A1F-E8A2-4AB2-8AFC-FFD15F5AFD24}"/>
              </a:ext>
            </a:extLst>
          </p:cNvPr>
          <p:cNvSpPr txBox="1"/>
          <p:nvPr/>
        </p:nvSpPr>
        <p:spPr>
          <a:xfrm>
            <a:off x="8430122" y="2441862"/>
            <a:ext cx="403317" cy="307777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sz="1400" b="1" dirty="0"/>
              <a:t>68%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A6257AC0-0127-41BC-B78D-4A88DDCA7CF5}"/>
              </a:ext>
            </a:extLst>
          </p:cNvPr>
          <p:cNvSpPr/>
          <p:nvPr/>
        </p:nvSpPr>
        <p:spPr>
          <a:xfrm>
            <a:off x="40568" y="5296776"/>
            <a:ext cx="115757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000" dirty="0"/>
              <a:t>Bachelor's or Advanced Degree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47BB5790-DBAB-4BF4-B0AC-BCDA330307C7}"/>
              </a:ext>
            </a:extLst>
          </p:cNvPr>
          <p:cNvSpPr/>
          <p:nvPr/>
        </p:nvSpPr>
        <p:spPr>
          <a:xfrm>
            <a:off x="40568" y="4998975"/>
            <a:ext cx="1157577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000" dirty="0"/>
              <a:t>Some college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627E3F3-9D74-4254-A066-000D2D1A3426}"/>
              </a:ext>
            </a:extLst>
          </p:cNvPr>
          <p:cNvSpPr/>
          <p:nvPr/>
        </p:nvSpPr>
        <p:spPr>
          <a:xfrm>
            <a:off x="40568" y="4547284"/>
            <a:ext cx="115757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000" dirty="0"/>
              <a:t>High school degree or less</a:t>
            </a:r>
          </a:p>
        </p:txBody>
      </p:sp>
    </p:spTree>
    <p:extLst>
      <p:ext uri="{BB962C8B-B14F-4D97-AF65-F5344CB8AC3E}">
        <p14:creationId xmlns:p14="http://schemas.microsoft.com/office/powerpoint/2010/main" val="1043274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Demographic Snapshot – Slide Template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AB4837-8E89-4029-8EC3-126B89938492}"/>
              </a:ext>
            </a:extLst>
          </p:cNvPr>
          <p:cNvSpPr txBox="1"/>
          <p:nvPr/>
        </p:nvSpPr>
        <p:spPr>
          <a:xfrm>
            <a:off x="280518" y="1640948"/>
            <a:ext cx="680636" cy="3231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</a:rPr>
              <a:t>Gender</a:t>
            </a:r>
          </a:p>
        </p:txBody>
      </p:sp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519D9D39-93D5-476A-9927-4A674C5035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0816907"/>
              </p:ext>
            </p:extLst>
          </p:nvPr>
        </p:nvGraphicFramePr>
        <p:xfrm>
          <a:off x="127510" y="2082107"/>
          <a:ext cx="13716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42359A05-5A1A-4EA5-9ABB-3772E320E0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9146838"/>
              </p:ext>
            </p:extLst>
          </p:nvPr>
        </p:nvGraphicFramePr>
        <p:xfrm>
          <a:off x="1858564" y="2082107"/>
          <a:ext cx="13716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D89D9A4-FA59-4FC3-BFAC-FF7A8EDA6635}"/>
              </a:ext>
            </a:extLst>
          </p:cNvPr>
          <p:cNvCxnSpPr>
            <a:cxnSpLocks/>
          </p:cNvCxnSpPr>
          <p:nvPr/>
        </p:nvCxnSpPr>
        <p:spPr>
          <a:xfrm flipH="1">
            <a:off x="1038606" y="2393130"/>
            <a:ext cx="783040" cy="0"/>
          </a:xfrm>
          <a:prstGeom prst="straightConnector1">
            <a:avLst/>
          </a:prstGeom>
          <a:ln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3CAA5FE-6716-4905-B86C-198295C65972}"/>
              </a:ext>
            </a:extLst>
          </p:cNvPr>
          <p:cNvSpPr txBox="1"/>
          <p:nvPr/>
        </p:nvSpPr>
        <p:spPr>
          <a:xfrm>
            <a:off x="1418328" y="2116131"/>
            <a:ext cx="403317" cy="307777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</a:rPr>
              <a:t>25%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738AC8D-81EF-494B-B466-189A66368C0F}"/>
              </a:ext>
            </a:extLst>
          </p:cNvPr>
          <p:cNvCxnSpPr>
            <a:cxnSpLocks/>
          </p:cNvCxnSpPr>
          <p:nvPr/>
        </p:nvCxnSpPr>
        <p:spPr>
          <a:xfrm flipH="1">
            <a:off x="2829166" y="2393129"/>
            <a:ext cx="783040" cy="0"/>
          </a:xfrm>
          <a:prstGeom prst="straightConnector1">
            <a:avLst/>
          </a:prstGeom>
          <a:ln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4A6AD85A-479E-496C-A92B-1E7FA7E9BD0D}"/>
              </a:ext>
            </a:extLst>
          </p:cNvPr>
          <p:cNvSpPr txBox="1"/>
          <p:nvPr/>
        </p:nvSpPr>
        <p:spPr>
          <a:xfrm>
            <a:off x="3208889" y="2116130"/>
            <a:ext cx="403317" cy="307777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</a:rPr>
              <a:t>35%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D6886B2-DB01-4D64-ACE2-395AC28A04CB}"/>
              </a:ext>
            </a:extLst>
          </p:cNvPr>
          <p:cNvSpPr txBox="1"/>
          <p:nvPr/>
        </p:nvSpPr>
        <p:spPr>
          <a:xfrm>
            <a:off x="600751" y="2642823"/>
            <a:ext cx="42511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Men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1BD0792-CC07-40FC-A294-275624236903}"/>
              </a:ext>
            </a:extLst>
          </p:cNvPr>
          <p:cNvSpPr txBox="1"/>
          <p:nvPr/>
        </p:nvSpPr>
        <p:spPr>
          <a:xfrm>
            <a:off x="2244442" y="2642823"/>
            <a:ext cx="59984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Women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A522219-7732-40B0-BA31-EC98DCD57B3B}"/>
              </a:ext>
            </a:extLst>
          </p:cNvPr>
          <p:cNvCxnSpPr>
            <a:cxnSpLocks/>
          </p:cNvCxnSpPr>
          <p:nvPr/>
        </p:nvCxnSpPr>
        <p:spPr>
          <a:xfrm>
            <a:off x="280518" y="1943474"/>
            <a:ext cx="333168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2CC2A292-352E-4E12-975D-F8F2FFF463CD}"/>
              </a:ext>
            </a:extLst>
          </p:cNvPr>
          <p:cNvSpPr txBox="1"/>
          <p:nvPr/>
        </p:nvSpPr>
        <p:spPr>
          <a:xfrm>
            <a:off x="280518" y="3969961"/>
            <a:ext cx="881652" cy="3231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</a:rPr>
              <a:t>Education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198A3AEE-7BFC-4A2D-AFBF-63952A0BB3F6}"/>
              </a:ext>
            </a:extLst>
          </p:cNvPr>
          <p:cNvCxnSpPr>
            <a:cxnSpLocks/>
          </p:cNvCxnSpPr>
          <p:nvPr/>
        </p:nvCxnSpPr>
        <p:spPr>
          <a:xfrm>
            <a:off x="280519" y="4272488"/>
            <a:ext cx="286051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5" name="Chart 74">
            <a:extLst>
              <a:ext uri="{FF2B5EF4-FFF2-40B4-BE49-F238E27FC236}">
                <a16:creationId xmlns:a16="http://schemas.microsoft.com/office/drawing/2014/main" id="{0423C3C9-C33B-4F93-8E75-5D5FC9FFAD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2376596"/>
              </p:ext>
            </p:extLst>
          </p:nvPr>
        </p:nvGraphicFramePr>
        <p:xfrm>
          <a:off x="4352525" y="1956547"/>
          <a:ext cx="2057400" cy="1694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6" name="Chart 75">
            <a:extLst>
              <a:ext uri="{FF2B5EF4-FFF2-40B4-BE49-F238E27FC236}">
                <a16:creationId xmlns:a16="http://schemas.microsoft.com/office/drawing/2014/main" id="{26AEC5E4-F147-4642-9EDD-34995C39AA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5111263"/>
              </p:ext>
            </p:extLst>
          </p:nvPr>
        </p:nvGraphicFramePr>
        <p:xfrm>
          <a:off x="3821666" y="4474050"/>
          <a:ext cx="13716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7" name="Chart 76">
            <a:extLst>
              <a:ext uri="{FF2B5EF4-FFF2-40B4-BE49-F238E27FC236}">
                <a16:creationId xmlns:a16="http://schemas.microsoft.com/office/drawing/2014/main" id="{123ABDCA-4D4D-43A7-B36D-D5CCE1DA6B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2253473"/>
              </p:ext>
            </p:extLst>
          </p:nvPr>
        </p:nvGraphicFramePr>
        <p:xfrm>
          <a:off x="5275286" y="4474050"/>
          <a:ext cx="13716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78" name="Chart 77">
            <a:extLst>
              <a:ext uri="{FF2B5EF4-FFF2-40B4-BE49-F238E27FC236}">
                <a16:creationId xmlns:a16="http://schemas.microsoft.com/office/drawing/2014/main" id="{C41AAE9B-7BC8-4557-BFAB-5A598FFD70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884775"/>
              </p:ext>
            </p:extLst>
          </p:nvPr>
        </p:nvGraphicFramePr>
        <p:xfrm>
          <a:off x="6728907" y="4474050"/>
          <a:ext cx="13716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6D4546DC-9DC2-4B73-A7D5-87CA8D8E880E}"/>
              </a:ext>
            </a:extLst>
          </p:cNvPr>
          <p:cNvCxnSpPr>
            <a:cxnSpLocks/>
          </p:cNvCxnSpPr>
          <p:nvPr/>
        </p:nvCxnSpPr>
        <p:spPr>
          <a:xfrm flipH="1">
            <a:off x="4688806" y="4793132"/>
            <a:ext cx="783040" cy="0"/>
          </a:xfrm>
          <a:prstGeom prst="straightConnector1">
            <a:avLst/>
          </a:prstGeom>
          <a:ln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E6078285-5FFA-4640-AB12-20912275C542}"/>
              </a:ext>
            </a:extLst>
          </p:cNvPr>
          <p:cNvSpPr txBox="1"/>
          <p:nvPr/>
        </p:nvSpPr>
        <p:spPr>
          <a:xfrm>
            <a:off x="5068529" y="4516133"/>
            <a:ext cx="403317" cy="307777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</a:rPr>
              <a:t>85%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F5CF50DD-1EB5-4592-8815-1CA78CF92813}"/>
              </a:ext>
            </a:extLst>
          </p:cNvPr>
          <p:cNvCxnSpPr>
            <a:cxnSpLocks/>
          </p:cNvCxnSpPr>
          <p:nvPr/>
        </p:nvCxnSpPr>
        <p:spPr>
          <a:xfrm flipH="1">
            <a:off x="6078316" y="4793132"/>
            <a:ext cx="783040" cy="0"/>
          </a:xfrm>
          <a:prstGeom prst="straightConnector1">
            <a:avLst/>
          </a:prstGeom>
          <a:ln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3EB335AC-7188-4599-AF6A-2FFB2C4D4B5E}"/>
              </a:ext>
            </a:extLst>
          </p:cNvPr>
          <p:cNvSpPr txBox="1"/>
          <p:nvPr/>
        </p:nvSpPr>
        <p:spPr>
          <a:xfrm>
            <a:off x="6458039" y="4516133"/>
            <a:ext cx="403317" cy="307777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</a:rPr>
              <a:t>80%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803DA6D-707A-430C-AF9F-966F98223A34}"/>
              </a:ext>
            </a:extLst>
          </p:cNvPr>
          <p:cNvCxnSpPr>
            <a:cxnSpLocks/>
          </p:cNvCxnSpPr>
          <p:nvPr/>
        </p:nvCxnSpPr>
        <p:spPr>
          <a:xfrm flipH="1">
            <a:off x="7613829" y="4794886"/>
            <a:ext cx="783040" cy="0"/>
          </a:xfrm>
          <a:prstGeom prst="straightConnector1">
            <a:avLst/>
          </a:prstGeom>
          <a:ln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54C9AAF0-D5A0-408D-81FC-41C8615C8B89}"/>
              </a:ext>
            </a:extLst>
          </p:cNvPr>
          <p:cNvSpPr txBox="1"/>
          <p:nvPr/>
        </p:nvSpPr>
        <p:spPr>
          <a:xfrm>
            <a:off x="7993552" y="4517887"/>
            <a:ext cx="403317" cy="307777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</a:rPr>
              <a:t>70%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8A452A9-AF73-434E-BFCE-07ED84FD967A}"/>
              </a:ext>
            </a:extLst>
          </p:cNvPr>
          <p:cNvSpPr txBox="1"/>
          <p:nvPr/>
        </p:nvSpPr>
        <p:spPr>
          <a:xfrm>
            <a:off x="4254031" y="5036738"/>
            <a:ext cx="506870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Urban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FD41D71-C08E-410F-B736-13E360F18186}"/>
              </a:ext>
            </a:extLst>
          </p:cNvPr>
          <p:cNvSpPr txBox="1"/>
          <p:nvPr/>
        </p:nvSpPr>
        <p:spPr>
          <a:xfrm>
            <a:off x="5615589" y="5036739"/>
            <a:ext cx="68640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Suburban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B926EB7-0907-445D-8D19-980DF23373AF}"/>
              </a:ext>
            </a:extLst>
          </p:cNvPr>
          <p:cNvSpPr txBox="1"/>
          <p:nvPr/>
        </p:nvSpPr>
        <p:spPr>
          <a:xfrm>
            <a:off x="7182327" y="5036738"/>
            <a:ext cx="45557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Rural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82318C2-9F29-491D-9CFA-1ECF4D8256F9}"/>
              </a:ext>
            </a:extLst>
          </p:cNvPr>
          <p:cNvSpPr txBox="1"/>
          <p:nvPr/>
        </p:nvSpPr>
        <p:spPr>
          <a:xfrm>
            <a:off x="3974892" y="3969961"/>
            <a:ext cx="770660" cy="3231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</a:rPr>
              <a:t>Location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5BBE9D98-73AB-4800-BCCD-35B293229433}"/>
              </a:ext>
            </a:extLst>
          </p:cNvPr>
          <p:cNvCxnSpPr>
            <a:cxnSpLocks/>
          </p:cNvCxnSpPr>
          <p:nvPr/>
        </p:nvCxnSpPr>
        <p:spPr>
          <a:xfrm>
            <a:off x="3974892" y="4272488"/>
            <a:ext cx="444041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53D7C627-5E9D-42AE-9157-B4F04D8E000F}"/>
              </a:ext>
            </a:extLst>
          </p:cNvPr>
          <p:cNvSpPr txBox="1"/>
          <p:nvPr/>
        </p:nvSpPr>
        <p:spPr>
          <a:xfrm>
            <a:off x="3974892" y="1638405"/>
            <a:ext cx="394852" cy="3231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</a:rPr>
              <a:t>Age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922B8300-E714-4411-ACEA-BBA74F6F63C1}"/>
              </a:ext>
            </a:extLst>
          </p:cNvPr>
          <p:cNvCxnSpPr>
            <a:cxnSpLocks/>
          </p:cNvCxnSpPr>
          <p:nvPr/>
        </p:nvCxnSpPr>
        <p:spPr>
          <a:xfrm>
            <a:off x="3974892" y="1940932"/>
            <a:ext cx="212186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132E0AA1-D3C7-42BA-BFA0-D04BABF78E22}"/>
              </a:ext>
            </a:extLst>
          </p:cNvPr>
          <p:cNvSpPr txBox="1"/>
          <p:nvPr/>
        </p:nvSpPr>
        <p:spPr>
          <a:xfrm>
            <a:off x="3866495" y="2112023"/>
            <a:ext cx="486030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18-24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6142A66-F566-408F-9225-7F810AF63A3E}"/>
              </a:ext>
            </a:extLst>
          </p:cNvPr>
          <p:cNvSpPr txBox="1"/>
          <p:nvPr/>
        </p:nvSpPr>
        <p:spPr>
          <a:xfrm>
            <a:off x="3866495" y="2492238"/>
            <a:ext cx="486030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25-44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71B4656-B52F-48B5-82C6-03F47E8CB2B4}"/>
              </a:ext>
            </a:extLst>
          </p:cNvPr>
          <p:cNvSpPr txBox="1"/>
          <p:nvPr/>
        </p:nvSpPr>
        <p:spPr>
          <a:xfrm>
            <a:off x="3866495" y="2872454"/>
            <a:ext cx="486030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45-64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4A71E77-0D7F-4853-BDD3-EFC77863D20D}"/>
              </a:ext>
            </a:extLst>
          </p:cNvPr>
          <p:cNvSpPr txBox="1"/>
          <p:nvPr/>
        </p:nvSpPr>
        <p:spPr>
          <a:xfrm>
            <a:off x="3972294" y="3252670"/>
            <a:ext cx="380232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65+</a:t>
            </a:r>
          </a:p>
        </p:txBody>
      </p:sp>
      <p:graphicFrame>
        <p:nvGraphicFramePr>
          <p:cNvPr id="96" name="Chart 95">
            <a:extLst>
              <a:ext uri="{FF2B5EF4-FFF2-40B4-BE49-F238E27FC236}">
                <a16:creationId xmlns:a16="http://schemas.microsoft.com/office/drawing/2014/main" id="{E0D121D2-2841-4ACF-BBBC-EC21563B99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8048828"/>
              </p:ext>
            </p:extLst>
          </p:nvPr>
        </p:nvGraphicFramePr>
        <p:xfrm>
          <a:off x="1172764" y="4445758"/>
          <a:ext cx="2057400" cy="1392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97" name="Rectangle 96">
            <a:extLst>
              <a:ext uri="{FF2B5EF4-FFF2-40B4-BE49-F238E27FC236}">
                <a16:creationId xmlns:a16="http://schemas.microsoft.com/office/drawing/2014/main" id="{43311B8B-2B6B-4192-B9C7-BDDF38A6A84F}"/>
              </a:ext>
            </a:extLst>
          </p:cNvPr>
          <p:cNvSpPr/>
          <p:nvPr/>
        </p:nvSpPr>
        <p:spPr>
          <a:xfrm>
            <a:off x="40569" y="5296776"/>
            <a:ext cx="115757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Bachelor's or Advanced Degree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B2B76884-F059-48D2-82CE-CD4AAE9B98DE}"/>
              </a:ext>
            </a:extLst>
          </p:cNvPr>
          <p:cNvSpPr/>
          <p:nvPr/>
        </p:nvSpPr>
        <p:spPr>
          <a:xfrm>
            <a:off x="40569" y="4998975"/>
            <a:ext cx="1157576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Some college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424F152-730C-49D6-9730-C16A7E9137C2}"/>
              </a:ext>
            </a:extLst>
          </p:cNvPr>
          <p:cNvSpPr/>
          <p:nvPr/>
        </p:nvSpPr>
        <p:spPr>
          <a:xfrm>
            <a:off x="40569" y="4547284"/>
            <a:ext cx="115757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High school degree or less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2F486A6C-E481-43E6-9F34-E05118E0D0F0}"/>
              </a:ext>
            </a:extLst>
          </p:cNvPr>
          <p:cNvGrpSpPr/>
          <p:nvPr/>
        </p:nvGrpSpPr>
        <p:grpSpPr>
          <a:xfrm>
            <a:off x="6682349" y="2172628"/>
            <a:ext cx="529452" cy="546596"/>
            <a:chOff x="2824157" y="3602422"/>
            <a:chExt cx="1393102" cy="1438211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901A5657-16E3-4E1F-91E1-3FAD620A3E08}"/>
                </a:ext>
              </a:extLst>
            </p:cNvPr>
            <p:cNvGrpSpPr/>
            <p:nvPr/>
          </p:nvGrpSpPr>
          <p:grpSpPr>
            <a:xfrm>
              <a:off x="2824157" y="4419808"/>
              <a:ext cx="1393102" cy="620825"/>
              <a:chOff x="2824157" y="3602422"/>
              <a:chExt cx="1393102" cy="620825"/>
            </a:xfrm>
          </p:grpSpPr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33B79F67-B32A-438C-90C0-06DCC42EB3DE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AD51F550-5974-403B-AB5A-92D07107EDA4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02866B39-06A0-4D7F-B3E7-87AF182A1582}"/>
                </a:ext>
              </a:extLst>
            </p:cNvPr>
            <p:cNvGrpSpPr/>
            <p:nvPr/>
          </p:nvGrpSpPr>
          <p:grpSpPr>
            <a:xfrm>
              <a:off x="2824157" y="4147346"/>
              <a:ext cx="1393102" cy="620825"/>
              <a:chOff x="2824157" y="3602422"/>
              <a:chExt cx="1393102" cy="620825"/>
            </a:xfrm>
          </p:grpSpPr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31FE0CE4-29A9-4F14-B3F7-8355F5B51230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5A90E893-4C2E-4871-9958-B388F7FCE23D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C4A9F961-1165-4B0A-8B7A-757BDAFCBBA0}"/>
                </a:ext>
              </a:extLst>
            </p:cNvPr>
            <p:cNvGrpSpPr/>
            <p:nvPr/>
          </p:nvGrpSpPr>
          <p:grpSpPr>
            <a:xfrm>
              <a:off x="2824157" y="3874884"/>
              <a:ext cx="1393102" cy="620825"/>
              <a:chOff x="2824157" y="3602422"/>
              <a:chExt cx="1393102" cy="620825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6BE03038-82CD-407F-B256-EE3CE1C283E3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276207EE-88BC-4206-A079-B635157F799F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9C447EB2-5983-4A68-B798-F393E36FF7F8}"/>
                </a:ext>
              </a:extLst>
            </p:cNvPr>
            <p:cNvGrpSpPr/>
            <p:nvPr/>
          </p:nvGrpSpPr>
          <p:grpSpPr>
            <a:xfrm>
              <a:off x="2824157" y="3602422"/>
              <a:ext cx="1393102" cy="620825"/>
              <a:chOff x="2824157" y="3602422"/>
              <a:chExt cx="1393102" cy="620825"/>
            </a:xfrm>
          </p:grpSpPr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E583C181-1D07-41C4-91A4-C3BBB2E33B12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E494BCD-DF03-4784-833E-0E4FE0DE28CA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pic>
          <p:nvPicPr>
            <p:cNvPr id="105" name="Graphic 104" descr="Dollar">
              <a:extLst>
                <a:ext uri="{FF2B5EF4-FFF2-40B4-BE49-F238E27FC236}">
                  <a16:creationId xmlns:a16="http://schemas.microsoft.com/office/drawing/2014/main" id="{4959198A-05BA-4DC6-8043-D37F74744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63508" y="3658009"/>
              <a:ext cx="914400" cy="311150"/>
            </a:xfrm>
            <a:prstGeom prst="rect">
              <a:avLst/>
            </a:prstGeom>
          </p:spPr>
        </p:pic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CD25CBF8-3D5C-49BA-B4AB-A13B3365002B}"/>
              </a:ext>
            </a:extLst>
          </p:cNvPr>
          <p:cNvGrpSpPr/>
          <p:nvPr/>
        </p:nvGrpSpPr>
        <p:grpSpPr>
          <a:xfrm>
            <a:off x="6682349" y="3057576"/>
            <a:ext cx="529452" cy="443046"/>
            <a:chOff x="2824157" y="3602422"/>
            <a:chExt cx="1393102" cy="1165749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8D25DFC5-9AFA-48F4-BD60-E0597A7ABCC6}"/>
                </a:ext>
              </a:extLst>
            </p:cNvPr>
            <p:cNvGrpSpPr/>
            <p:nvPr/>
          </p:nvGrpSpPr>
          <p:grpSpPr>
            <a:xfrm>
              <a:off x="2824157" y="4147346"/>
              <a:ext cx="1393102" cy="620825"/>
              <a:chOff x="2824157" y="3602422"/>
              <a:chExt cx="1393102" cy="620825"/>
            </a:xfrm>
          </p:grpSpPr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1DF9F76C-8C1F-47C9-86BD-0C4818B9B375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A1D57757-B868-4417-B50D-5EAF59F5EF1F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42553B58-BD6E-44D4-966F-ABAEEE0DEB68}"/>
                </a:ext>
              </a:extLst>
            </p:cNvPr>
            <p:cNvGrpSpPr/>
            <p:nvPr/>
          </p:nvGrpSpPr>
          <p:grpSpPr>
            <a:xfrm>
              <a:off x="2824157" y="3874884"/>
              <a:ext cx="1393102" cy="620825"/>
              <a:chOff x="2824157" y="3602422"/>
              <a:chExt cx="1393102" cy="620825"/>
            </a:xfrm>
          </p:grpSpPr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52A69C8-498D-45BE-8A83-5A45E5565684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59EA218C-F858-49F9-8A3D-9931249951AC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D17B3C1F-DA3B-4E13-8840-FFF719D5868D}"/>
                </a:ext>
              </a:extLst>
            </p:cNvPr>
            <p:cNvGrpSpPr/>
            <p:nvPr/>
          </p:nvGrpSpPr>
          <p:grpSpPr>
            <a:xfrm>
              <a:off x="2824157" y="3602422"/>
              <a:ext cx="1393102" cy="620825"/>
              <a:chOff x="2824157" y="3602422"/>
              <a:chExt cx="1393102" cy="620825"/>
            </a:xfrm>
          </p:grpSpPr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276FA7A1-8685-4F16-8968-29BDE1FB5215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B0A65B6D-1ED0-4714-9C10-2D8316AE67BB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pic>
          <p:nvPicPr>
            <p:cNvPr id="118" name="Graphic 117" descr="Dollar">
              <a:extLst>
                <a:ext uri="{FF2B5EF4-FFF2-40B4-BE49-F238E27FC236}">
                  <a16:creationId xmlns:a16="http://schemas.microsoft.com/office/drawing/2014/main" id="{959DC1CA-965A-400D-9ACA-4566D03AD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63508" y="3658009"/>
              <a:ext cx="914400" cy="311150"/>
            </a:xfrm>
            <a:prstGeom prst="rect">
              <a:avLst/>
            </a:prstGeom>
          </p:spPr>
        </p:pic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8E733B1B-8652-44DD-A69F-7E38B46DDE5E}"/>
              </a:ext>
            </a:extLst>
          </p:cNvPr>
          <p:cNvGrpSpPr/>
          <p:nvPr/>
        </p:nvGrpSpPr>
        <p:grpSpPr>
          <a:xfrm>
            <a:off x="7890188" y="2379728"/>
            <a:ext cx="529452" cy="339496"/>
            <a:chOff x="2824157" y="3602422"/>
            <a:chExt cx="1393102" cy="893287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001B283B-871A-4A02-AB1C-2B9CF88D7E40}"/>
                </a:ext>
              </a:extLst>
            </p:cNvPr>
            <p:cNvGrpSpPr/>
            <p:nvPr/>
          </p:nvGrpSpPr>
          <p:grpSpPr>
            <a:xfrm>
              <a:off x="2824157" y="3874884"/>
              <a:ext cx="1393102" cy="620825"/>
              <a:chOff x="2824157" y="3602422"/>
              <a:chExt cx="1393102" cy="620825"/>
            </a:xfrm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102A79A-7012-4DF9-AB4F-641CFCA8DE62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BE69D710-185A-429D-B1E6-8E9FEE92A7F1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415BFB22-CABC-4272-A810-6A9A0D16DA99}"/>
                </a:ext>
              </a:extLst>
            </p:cNvPr>
            <p:cNvGrpSpPr/>
            <p:nvPr/>
          </p:nvGrpSpPr>
          <p:grpSpPr>
            <a:xfrm>
              <a:off x="2824157" y="3602422"/>
              <a:ext cx="1393102" cy="620825"/>
              <a:chOff x="2824157" y="3602422"/>
              <a:chExt cx="1393102" cy="620825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1D35F57A-1501-4E0B-BF4B-61004D0BFDBA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DB2D4DDF-A137-4F65-9F9A-1B8C25B1621B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pic>
          <p:nvPicPr>
            <p:cNvPr id="128" name="Graphic 127" descr="Dollar">
              <a:extLst>
                <a:ext uri="{FF2B5EF4-FFF2-40B4-BE49-F238E27FC236}">
                  <a16:creationId xmlns:a16="http://schemas.microsoft.com/office/drawing/2014/main" id="{30AB7328-4091-431E-99CA-69D016319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63508" y="3658009"/>
              <a:ext cx="914400" cy="311150"/>
            </a:xfrm>
            <a:prstGeom prst="rect">
              <a:avLst/>
            </a:prstGeom>
          </p:spPr>
        </p:pic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38C352F7-D5DB-4727-B032-9066912D08D8}"/>
              </a:ext>
            </a:extLst>
          </p:cNvPr>
          <p:cNvGrpSpPr/>
          <p:nvPr/>
        </p:nvGrpSpPr>
        <p:grpSpPr>
          <a:xfrm>
            <a:off x="7890188" y="3264676"/>
            <a:ext cx="529452" cy="235946"/>
            <a:chOff x="2824157" y="3602422"/>
            <a:chExt cx="1393102" cy="620825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F6BFA139-4159-47D0-852D-0716B85EBE50}"/>
                </a:ext>
              </a:extLst>
            </p:cNvPr>
            <p:cNvGrpSpPr/>
            <p:nvPr/>
          </p:nvGrpSpPr>
          <p:grpSpPr>
            <a:xfrm>
              <a:off x="2824157" y="3602422"/>
              <a:ext cx="1393102" cy="620825"/>
              <a:chOff x="2824157" y="3602422"/>
              <a:chExt cx="1393102" cy="620825"/>
            </a:xfrm>
          </p:grpSpPr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AED62B11-513F-4CA7-9C8E-563EF4B80B9F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B43F15EF-43CB-4C27-A1F3-96F9425221B2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pic>
          <p:nvPicPr>
            <p:cNvPr id="135" name="Graphic 134" descr="Dollar">
              <a:extLst>
                <a:ext uri="{FF2B5EF4-FFF2-40B4-BE49-F238E27FC236}">
                  <a16:creationId xmlns:a16="http://schemas.microsoft.com/office/drawing/2014/main" id="{40BBBE06-3EE4-4A34-821C-ADC7E07ED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63508" y="3658009"/>
              <a:ext cx="914400" cy="311150"/>
            </a:xfrm>
            <a:prstGeom prst="rect">
              <a:avLst/>
            </a:prstGeom>
          </p:spPr>
        </p:pic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28E33C6B-93C6-431A-A2DA-FA5D8326F0C3}"/>
              </a:ext>
            </a:extLst>
          </p:cNvPr>
          <p:cNvSpPr txBox="1"/>
          <p:nvPr/>
        </p:nvSpPr>
        <p:spPr>
          <a:xfrm>
            <a:off x="6682349" y="1638405"/>
            <a:ext cx="682879" cy="3231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</a:rPr>
              <a:t>Income</a:t>
            </a:r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8EFB2FD9-6331-499F-8CE5-26777C9FFA67}"/>
              </a:ext>
            </a:extLst>
          </p:cNvPr>
          <p:cNvCxnSpPr>
            <a:cxnSpLocks/>
          </p:cNvCxnSpPr>
          <p:nvPr/>
        </p:nvCxnSpPr>
        <p:spPr>
          <a:xfrm>
            <a:off x="6682349" y="1940932"/>
            <a:ext cx="170630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>
            <a:extLst>
              <a:ext uri="{FF2B5EF4-FFF2-40B4-BE49-F238E27FC236}">
                <a16:creationId xmlns:a16="http://schemas.microsoft.com/office/drawing/2014/main" id="{F9C88976-CD73-448B-BD47-1BB60E9D7E7A}"/>
              </a:ext>
            </a:extLst>
          </p:cNvPr>
          <p:cNvSpPr txBox="1"/>
          <p:nvPr/>
        </p:nvSpPr>
        <p:spPr>
          <a:xfrm>
            <a:off x="7215696" y="2441862"/>
            <a:ext cx="403317" cy="307777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</a:rPr>
              <a:t>72%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AEFA568D-FEF4-414A-BC5D-E7D986273CB8}"/>
              </a:ext>
            </a:extLst>
          </p:cNvPr>
          <p:cNvSpPr txBox="1"/>
          <p:nvPr/>
        </p:nvSpPr>
        <p:spPr>
          <a:xfrm>
            <a:off x="7215696" y="3229724"/>
            <a:ext cx="403317" cy="307777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</a:rPr>
              <a:t>70%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46B95233-3218-4B92-8271-193246E536D0}"/>
              </a:ext>
            </a:extLst>
          </p:cNvPr>
          <p:cNvSpPr txBox="1"/>
          <p:nvPr/>
        </p:nvSpPr>
        <p:spPr>
          <a:xfrm>
            <a:off x="6756960" y="2710541"/>
            <a:ext cx="380232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&gt;75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0084404D-9053-486C-9B64-7942CB012688}"/>
              </a:ext>
            </a:extLst>
          </p:cNvPr>
          <p:cNvSpPr txBox="1"/>
          <p:nvPr/>
        </p:nvSpPr>
        <p:spPr>
          <a:xfrm>
            <a:off x="6704062" y="3488037"/>
            <a:ext cx="486030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51-75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68C4CA4F-6AA0-4377-952D-01307EA5B8F1}"/>
              </a:ext>
            </a:extLst>
          </p:cNvPr>
          <p:cNvSpPr txBox="1"/>
          <p:nvPr/>
        </p:nvSpPr>
        <p:spPr>
          <a:xfrm>
            <a:off x="7911900" y="2732073"/>
            <a:ext cx="486030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50-30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9216D37B-0D7A-4D5C-ACB9-D51E387AAA7A}"/>
              </a:ext>
            </a:extLst>
          </p:cNvPr>
          <p:cNvSpPr txBox="1"/>
          <p:nvPr/>
        </p:nvSpPr>
        <p:spPr>
          <a:xfrm>
            <a:off x="7964798" y="3485418"/>
            <a:ext cx="380232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&lt;29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DEAC784-7C3A-4C44-AECE-ADA48A6B113E}"/>
              </a:ext>
            </a:extLst>
          </p:cNvPr>
          <p:cNvSpPr txBox="1"/>
          <p:nvPr/>
        </p:nvSpPr>
        <p:spPr>
          <a:xfrm>
            <a:off x="8430122" y="3229724"/>
            <a:ext cx="403317" cy="307777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</a:rPr>
              <a:t>50%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77FF5A1F-E8A2-4AB2-8AFC-FFD15F5AFD24}"/>
              </a:ext>
            </a:extLst>
          </p:cNvPr>
          <p:cNvSpPr txBox="1"/>
          <p:nvPr/>
        </p:nvSpPr>
        <p:spPr>
          <a:xfrm>
            <a:off x="8430122" y="2441862"/>
            <a:ext cx="403317" cy="307777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</a:rPr>
              <a:t>68%</a:t>
            </a:r>
          </a:p>
        </p:txBody>
      </p:sp>
    </p:spTree>
    <p:extLst>
      <p:ext uri="{BB962C8B-B14F-4D97-AF65-F5344CB8AC3E}">
        <p14:creationId xmlns:p14="http://schemas.microsoft.com/office/powerpoint/2010/main" val="738939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155</Words>
  <PresentationFormat>On-screen Show (4:3)</PresentationFormat>
  <Paragraphs>68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Demographic Snapshot – Slide Template</vt:lpstr>
      <vt:lpstr>Demographic Snapshot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Demographic Snapshot</dc:title>
  <dc:creator>PresentationGO.com</dc:creator>
  <dc:description>© Copyright PresentationGO.com</dc:description>
  <dcterms:created xsi:type="dcterms:W3CDTF">2014-11-26T05:14:11Z</dcterms:created>
  <dcterms:modified xsi:type="dcterms:W3CDTF">2019-12-21T03:25:51Z</dcterms:modified>
  <cp:category>Charts &amp; Diagrams</cp:category>
</cp:coreProperties>
</file>